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6" r:id="rId2"/>
    <p:sldId id="299" r:id="rId3"/>
    <p:sldId id="301" r:id="rId4"/>
    <p:sldId id="302" r:id="rId5"/>
    <p:sldId id="303" r:id="rId6"/>
    <p:sldId id="305" r:id="rId7"/>
    <p:sldId id="308" r:id="rId8"/>
    <p:sldId id="306" r:id="rId9"/>
    <p:sldId id="307" r:id="rId10"/>
    <p:sldId id="284" r:id="rId11"/>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9FAEE5"/>
    <a:srgbClr val="003399"/>
    <a:srgbClr val="FF99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6" d="100"/>
          <a:sy n="116" d="100"/>
        </p:scale>
        <p:origin x="146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6" d="100"/>
          <a:sy n="76" d="100"/>
        </p:scale>
        <p:origin x="-3342" y="-10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smtClean="0">
              <a:latin typeface="Open Sans" pitchFamily="34" charset="0"/>
              <a:ea typeface="Open Sans" pitchFamily="34" charset="0"/>
              <a:cs typeface="Open Sans" pitchFamily="34" charset="0"/>
            </a:rPr>
            <a:t>Lead Beneficiary Partnership Agreement     Art. 7 A.</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GB" sz="1800" dirty="0" smtClean="0">
              <a:solidFill>
                <a:srgbClr val="0070C0"/>
              </a:solidFill>
            </a:rPr>
            <a:t>guarantees that it is entitled to represent all beneficiaries participating in the project and that it will strive towards establishing with the beneficiaries the division of the responsibilities regarding the project</a:t>
          </a:r>
          <a:r>
            <a:rPr lang="en-US" sz="1800" b="1" dirty="0" smtClean="0">
              <a:latin typeface="Open Sans" pitchFamily="34" charset="0"/>
              <a:ea typeface="Open Sans" pitchFamily="34" charset="0"/>
              <a:cs typeface="Open Sans" pitchFamily="34" charset="0"/>
            </a:rPr>
            <a:t> </a:t>
          </a:r>
          <a:endParaRPr lang="ro-RO" sz="1800" b="1" dirty="0">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53895DD-B056-4125-AF38-9B288774758B}">
      <dgm:prSet phldrT="[Text]" custT="1"/>
      <dgm:spPr/>
      <dgm:t>
        <a:bodyPr/>
        <a:lstStyle/>
        <a:p>
          <a:pPr algn="just">
            <a:lnSpc>
              <a:spcPct val="100000"/>
            </a:lnSpc>
          </a:pPr>
          <a:r>
            <a:rPr lang="en-GB" sz="1800" dirty="0" smtClean="0">
              <a:solidFill>
                <a:schemeClr val="accent6">
                  <a:lumMod val="50000"/>
                </a:schemeClr>
              </a:solidFill>
            </a:rPr>
            <a:t>responsible in front of the MA for the implementation of the obligations assumed in the Contract and in the Partnership Agreement</a:t>
          </a:r>
          <a:endParaRPr lang="ro-RO" sz="1800" dirty="0">
            <a:solidFill>
              <a:schemeClr val="accent6">
                <a:lumMod val="50000"/>
              </a:schemeClr>
            </a:solidFill>
            <a:latin typeface="Open Sans" pitchFamily="34" charset="0"/>
            <a:ea typeface="Open Sans" pitchFamily="34" charset="0"/>
            <a:cs typeface="Open Sans" pitchFamily="34" charset="0"/>
          </a:endParaRPr>
        </a:p>
      </dgm:t>
    </dgm:pt>
    <dgm:pt modelId="{90BEC763-9739-43F4-9F2B-684E2A0399C1}" type="parTrans" cxnId="{2C9D1DB3-9145-4D6E-AA7A-EEF651EA50F7}">
      <dgm:prSet/>
      <dgm:spPr/>
      <dgm:t>
        <a:bodyPr/>
        <a:lstStyle/>
        <a:p>
          <a:endParaRPr lang="en-US"/>
        </a:p>
      </dgm:t>
    </dgm:pt>
    <dgm:pt modelId="{D709E35D-2F86-408F-8798-E555E43FAF45}" type="sibTrans" cxnId="{2C9D1DB3-9145-4D6E-AA7A-EEF651EA50F7}">
      <dgm:prSet/>
      <dgm:spPr/>
      <dgm:t>
        <a:bodyPr/>
        <a:lstStyle/>
        <a:p>
          <a:endParaRPr lang="en-US"/>
        </a:p>
      </dgm:t>
    </dgm:pt>
    <dgm:pt modelId="{CF56ED42-A90D-478A-9520-1B53CF938BE3}">
      <dgm:prSet phldrT="[Text]" custT="1"/>
      <dgm:spPr/>
      <dgm:t>
        <a:bodyPr/>
        <a:lstStyle/>
        <a:p>
          <a:pPr algn="just">
            <a:lnSpc>
              <a:spcPct val="100000"/>
            </a:lnSpc>
          </a:pPr>
          <a:r>
            <a:rPr lang="en-GB" sz="1800" dirty="0" smtClean="0">
              <a:solidFill>
                <a:srgbClr val="002060"/>
              </a:solidFill>
            </a:rPr>
            <a:t>guarantees furthermore that itself and all beneficiaries have complied with all legal requirements and that all necessary approvals for the proper implementation of the project have been obtained</a:t>
          </a:r>
          <a:endParaRPr lang="ro-RO" sz="1800" dirty="0">
            <a:solidFill>
              <a:srgbClr val="002060"/>
            </a:solidFill>
            <a:latin typeface="Open Sans" pitchFamily="34" charset="0"/>
            <a:ea typeface="Open Sans" pitchFamily="34" charset="0"/>
            <a:cs typeface="Open Sans" pitchFamily="34" charset="0"/>
          </a:endParaRPr>
        </a:p>
      </dgm:t>
    </dgm:pt>
    <dgm:pt modelId="{E55B073B-0C57-42FB-B6C6-A57923BC3ABB}" type="parTrans" cxnId="{CBE40849-FD3D-44FA-9B23-8DCE1809E1DD}">
      <dgm:prSet/>
      <dgm:spPr/>
      <dgm:t>
        <a:bodyPr/>
        <a:lstStyle/>
        <a:p>
          <a:endParaRPr lang="en-GB"/>
        </a:p>
      </dgm:t>
    </dgm:pt>
    <dgm:pt modelId="{DBCFBB85-FF2D-4E00-8FB9-D391871457B5}" type="sibTrans" cxnId="{CBE40849-FD3D-44FA-9B23-8DCE1809E1DD}">
      <dgm:prSet/>
      <dgm:spPr/>
      <dgm:t>
        <a:bodyPr/>
        <a:lstStyle/>
        <a:p>
          <a:endParaRPr lang="en-GB"/>
        </a:p>
      </dgm:t>
    </dgm:pt>
    <dgm:pt modelId="{26D5499F-CBC5-45CC-9EEC-B7516CC72EEF}" type="pres">
      <dgm:prSet presAssocID="{A5EC4AA8-AE62-4BCC-B41D-033FC29084AE}" presName="Name0" presStyleCnt="0">
        <dgm:presLayoutVars>
          <dgm:dir/>
          <dgm:animLvl val="lvl"/>
          <dgm:resizeHandles val="exact"/>
        </dgm:presLayoutVars>
      </dgm:prSet>
      <dgm:spPr/>
      <dgm:t>
        <a:bodyPr/>
        <a:lstStyle/>
        <a:p>
          <a:endParaRPr lang="ro-RO"/>
        </a:p>
      </dgm:t>
    </dgm:pt>
    <dgm:pt modelId="{110F2596-C958-40B6-B779-34F81DC122BC}" type="pres">
      <dgm:prSet presAssocID="{F5D58CD9-63F7-4CD5-93B4-0D3ABE0D645D}" presName="linNode" presStyleCnt="0"/>
      <dgm:spPr/>
      <dgm:t>
        <a:bodyPr/>
        <a:lstStyle/>
        <a:p>
          <a:endParaRPr lang="en-US"/>
        </a:p>
      </dgm:t>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t>
        <a:bodyPr/>
        <a:lstStyle/>
        <a:p>
          <a:endParaRPr lang="en-US"/>
        </a:p>
      </dgm:t>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t>
        <a:bodyPr/>
        <a:lstStyle/>
        <a:p>
          <a:endParaRPr lang="en-US"/>
        </a:p>
      </dgm:t>
    </dgm:pt>
  </dgm:ptLst>
  <dgm:cxnLst>
    <dgm:cxn modelId="{4182A6E0-79C4-474E-939D-686DE349438E}" type="presOf" srcId="{CF56ED42-A90D-478A-9520-1B53CF938BE3}" destId="{979DB7E3-9E83-444A-88F8-5A1A56232933}" srcOrd="0" destOrd="2" presId="urn:microsoft.com/office/officeart/2005/8/layout/vList5"/>
    <dgm:cxn modelId="{C4826BD4-0B00-4266-9B7F-20E9AA2A92D6}" type="presOf" srcId="{F5D58CD9-63F7-4CD5-93B4-0D3ABE0D645D}" destId="{BAC4A7AD-B04D-4EAF-A39A-0E8A1698C71B}" srcOrd="0" destOrd="0" presId="urn:microsoft.com/office/officeart/2005/8/layout/vList5"/>
    <dgm:cxn modelId="{49E60B0C-D5BE-4A21-9572-92BD03FE6F23}" type="presOf" srcId="{A5EC4AA8-AE62-4BCC-B41D-033FC29084AE}" destId="{26D5499F-CBC5-45CC-9EEC-B7516CC72EEF}" srcOrd="0" destOrd="0" presId="urn:microsoft.com/office/officeart/2005/8/layout/vList5"/>
    <dgm:cxn modelId="{71D8F3CB-E147-45B4-9D88-EEBEB53923CA}" srcId="{F5D58CD9-63F7-4CD5-93B4-0D3ABE0D645D}" destId="{69575A74-4CAB-413C-B64D-4669FAAFC78F}" srcOrd="0" destOrd="0" parTransId="{6B5A40A2-D752-4292-8D11-A7869FEAA5C9}" sibTransId="{F0EBC853-DB32-4C17-AE96-676E5FA7263D}"/>
    <dgm:cxn modelId="{D970DB01-0181-4E6B-8DDF-8359B643E1DF}" srcId="{A5EC4AA8-AE62-4BCC-B41D-033FC29084AE}" destId="{F5D58CD9-63F7-4CD5-93B4-0D3ABE0D645D}" srcOrd="0" destOrd="0" parTransId="{2A4D31C0-7E90-416C-AF4E-CA53DADDBA57}" sibTransId="{E778C253-71C1-41C0-9BED-D4F9B5090010}"/>
    <dgm:cxn modelId="{801F569B-0FA7-4358-B03E-E1F519B7724D}" type="presOf" srcId="{69575A74-4CAB-413C-B64D-4669FAAFC78F}" destId="{979DB7E3-9E83-444A-88F8-5A1A56232933}" srcOrd="0" destOrd="0" presId="urn:microsoft.com/office/officeart/2005/8/layout/vList5"/>
    <dgm:cxn modelId="{CBE40849-FD3D-44FA-9B23-8DCE1809E1DD}" srcId="{F5D58CD9-63F7-4CD5-93B4-0D3ABE0D645D}" destId="{CF56ED42-A90D-478A-9520-1B53CF938BE3}" srcOrd="2" destOrd="0" parTransId="{E55B073B-0C57-42FB-B6C6-A57923BC3ABB}" sibTransId="{DBCFBB85-FF2D-4E00-8FB9-D391871457B5}"/>
    <dgm:cxn modelId="{2C9D1DB3-9145-4D6E-AA7A-EEF651EA50F7}" srcId="{F5D58CD9-63F7-4CD5-93B4-0D3ABE0D645D}" destId="{253895DD-B056-4125-AF38-9B288774758B}" srcOrd="1" destOrd="0" parTransId="{90BEC763-9739-43F4-9F2B-684E2A0399C1}" sibTransId="{D709E35D-2F86-408F-8798-E555E43FAF45}"/>
    <dgm:cxn modelId="{F3B64E19-0C9D-416D-A660-8BD311406DF5}" type="presOf" srcId="{253895DD-B056-4125-AF38-9B288774758B}" destId="{979DB7E3-9E83-444A-88F8-5A1A56232933}" srcOrd="0" destOrd="1" presId="urn:microsoft.com/office/officeart/2005/8/layout/vList5"/>
    <dgm:cxn modelId="{BCD5DA1D-C5EB-4980-BBC2-4EAEEAE8C7CA}" type="presParOf" srcId="{26D5499F-CBC5-45CC-9EEC-B7516CC72EEF}" destId="{110F2596-C958-40B6-B779-34F81DC122BC}" srcOrd="0" destOrd="0" presId="urn:microsoft.com/office/officeart/2005/8/layout/vList5"/>
    <dgm:cxn modelId="{6961276B-8654-4720-8269-31A16584E98F}" type="presParOf" srcId="{110F2596-C958-40B6-B779-34F81DC122BC}" destId="{BAC4A7AD-B04D-4EAF-A39A-0E8A1698C71B}" srcOrd="0" destOrd="0" presId="urn:microsoft.com/office/officeart/2005/8/layout/vList5"/>
    <dgm:cxn modelId="{00CB55E1-4E4E-45F9-89D9-3E3E513839AA}"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smtClean="0">
              <a:latin typeface="Open Sans" pitchFamily="34" charset="0"/>
              <a:ea typeface="Open Sans" pitchFamily="34" charset="0"/>
              <a:cs typeface="Open Sans" pitchFamily="34" charset="0"/>
            </a:rPr>
            <a:t>Lead Beneficiary Partnership Agreement     Art. 7 A.</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GB" sz="1800" dirty="0" smtClean="0">
              <a:solidFill>
                <a:srgbClr val="002060"/>
              </a:solidFill>
            </a:rPr>
            <a:t>is liable towards the MA for the implementation of the entire project</a:t>
          </a:r>
          <a:r>
            <a:rPr lang="en-US" sz="1800" dirty="0" smtClean="0">
              <a:solidFill>
                <a:srgbClr val="002060"/>
              </a:solidFill>
            </a:rPr>
            <a:t> in a proper and timely manner</a:t>
          </a:r>
          <a:endParaRPr lang="ro-RO" sz="1800" dirty="0">
            <a:solidFill>
              <a:srgbClr val="002060"/>
            </a:solidFill>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53895DD-B056-4125-AF38-9B288774758B}">
      <dgm:prSet phldrT="[Text]" custT="1"/>
      <dgm:spPr/>
      <dgm:t>
        <a:bodyPr/>
        <a:lstStyle/>
        <a:p>
          <a:pPr algn="just">
            <a:lnSpc>
              <a:spcPct val="100000"/>
            </a:lnSpc>
          </a:pPr>
          <a:r>
            <a:rPr lang="en-GB" sz="1800" dirty="0" smtClean="0">
              <a:solidFill>
                <a:schemeClr val="accent6">
                  <a:lumMod val="50000"/>
                </a:schemeClr>
              </a:solidFill>
            </a:rPr>
            <a:t>is liable towards the MA for consolidating the information from all beneficiaries requesting reimbursement of the expenditure, being responsible for collecting documents and information from every beneficiary</a:t>
          </a:r>
          <a:endParaRPr lang="ro-RO" sz="1800" dirty="0">
            <a:solidFill>
              <a:schemeClr val="accent6">
                <a:lumMod val="50000"/>
              </a:schemeClr>
            </a:solidFill>
            <a:latin typeface="Open Sans" pitchFamily="34" charset="0"/>
            <a:ea typeface="Open Sans" pitchFamily="34" charset="0"/>
            <a:cs typeface="Open Sans" pitchFamily="34" charset="0"/>
          </a:endParaRPr>
        </a:p>
      </dgm:t>
    </dgm:pt>
    <dgm:pt modelId="{90BEC763-9739-43F4-9F2B-684E2A0399C1}" type="parTrans" cxnId="{2C9D1DB3-9145-4D6E-AA7A-EEF651EA50F7}">
      <dgm:prSet/>
      <dgm:spPr/>
      <dgm:t>
        <a:bodyPr/>
        <a:lstStyle/>
        <a:p>
          <a:endParaRPr lang="en-US"/>
        </a:p>
      </dgm:t>
    </dgm:pt>
    <dgm:pt modelId="{D709E35D-2F86-408F-8798-E555E43FAF45}" type="sibTrans" cxnId="{2C9D1DB3-9145-4D6E-AA7A-EEF651EA50F7}">
      <dgm:prSet/>
      <dgm:spPr/>
      <dgm:t>
        <a:bodyPr/>
        <a:lstStyle/>
        <a:p>
          <a:endParaRPr lang="en-US"/>
        </a:p>
      </dgm:t>
    </dgm:pt>
    <dgm:pt modelId="{CF56ED42-A90D-478A-9520-1B53CF938BE3}">
      <dgm:prSet phldrT="[Text]" custT="1"/>
      <dgm:spPr/>
      <dgm:t>
        <a:bodyPr/>
        <a:lstStyle/>
        <a:p>
          <a:pPr algn="just">
            <a:lnSpc>
              <a:spcPct val="100000"/>
            </a:lnSpc>
          </a:pPr>
          <a:r>
            <a:rPr lang="en-GB" sz="1800" dirty="0" smtClean="0">
              <a:solidFill>
                <a:srgbClr val="002060"/>
              </a:solidFill>
            </a:rPr>
            <a:t>submits every three months consolidated progress reports, except for the last reporting period, being responsible for collecting documents and information from every beneficiary regarding progress of activities/project</a:t>
          </a:r>
          <a:endParaRPr lang="ro-RO" sz="1800" dirty="0">
            <a:solidFill>
              <a:srgbClr val="002060"/>
            </a:solidFill>
            <a:latin typeface="Open Sans" pitchFamily="34" charset="0"/>
            <a:ea typeface="Open Sans" pitchFamily="34" charset="0"/>
            <a:cs typeface="Open Sans" pitchFamily="34" charset="0"/>
          </a:endParaRPr>
        </a:p>
      </dgm:t>
    </dgm:pt>
    <dgm:pt modelId="{E55B073B-0C57-42FB-B6C6-A57923BC3ABB}" type="parTrans" cxnId="{CBE40849-FD3D-44FA-9B23-8DCE1809E1DD}">
      <dgm:prSet/>
      <dgm:spPr/>
      <dgm:t>
        <a:bodyPr/>
        <a:lstStyle/>
        <a:p>
          <a:endParaRPr lang="en-GB"/>
        </a:p>
      </dgm:t>
    </dgm:pt>
    <dgm:pt modelId="{DBCFBB85-FF2D-4E00-8FB9-D391871457B5}" type="sibTrans" cxnId="{CBE40849-FD3D-44FA-9B23-8DCE1809E1DD}">
      <dgm:prSet/>
      <dgm:spPr/>
      <dgm:t>
        <a:bodyPr/>
        <a:lstStyle/>
        <a:p>
          <a:endParaRPr lang="en-GB"/>
        </a:p>
      </dgm:t>
    </dgm:pt>
    <dgm:pt modelId="{DFAF7BDD-C592-46C4-B1C3-C00F07DB78E3}">
      <dgm:prSet phldrT="[Text]" custT="1"/>
      <dgm:spPr/>
      <dgm:t>
        <a:bodyPr/>
        <a:lstStyle/>
        <a:p>
          <a:pPr algn="just">
            <a:lnSpc>
              <a:spcPct val="100000"/>
            </a:lnSpc>
          </a:pPr>
          <a:r>
            <a:rPr lang="en-GB" sz="1800" dirty="0" smtClean="0">
              <a:solidFill>
                <a:srgbClr val="002060"/>
              </a:solidFill>
            </a:rPr>
            <a:t>is liable towards the MA for achieving the results and indicators stipulated in the contract</a:t>
          </a:r>
          <a:endParaRPr lang="ro-RO" sz="1800" dirty="0">
            <a:solidFill>
              <a:srgbClr val="002060"/>
            </a:solidFill>
          </a:endParaRPr>
        </a:p>
      </dgm:t>
    </dgm:pt>
    <dgm:pt modelId="{99395105-3F83-4BAC-8528-730EEA0210F9}" type="parTrans" cxnId="{AFF42551-6210-43F6-89D9-9C28BB2817B6}">
      <dgm:prSet/>
      <dgm:spPr/>
      <dgm:t>
        <a:bodyPr/>
        <a:lstStyle/>
        <a:p>
          <a:endParaRPr lang="en-US"/>
        </a:p>
      </dgm:t>
    </dgm:pt>
    <dgm:pt modelId="{261EDC5E-F9C5-415C-AE08-374879FA2A80}" type="sibTrans" cxnId="{AFF42551-6210-43F6-89D9-9C28BB2817B6}">
      <dgm:prSet/>
      <dgm:spPr/>
      <dgm:t>
        <a:bodyPr/>
        <a:lstStyle/>
        <a:p>
          <a:endParaRPr lang="en-US"/>
        </a:p>
      </dgm:t>
    </dgm:pt>
    <dgm:pt modelId="{26D5499F-CBC5-45CC-9EEC-B7516CC72EEF}" type="pres">
      <dgm:prSet presAssocID="{A5EC4AA8-AE62-4BCC-B41D-033FC29084AE}" presName="Name0" presStyleCnt="0">
        <dgm:presLayoutVars>
          <dgm:dir/>
          <dgm:animLvl val="lvl"/>
          <dgm:resizeHandles val="exact"/>
        </dgm:presLayoutVars>
      </dgm:prSet>
      <dgm:spPr/>
      <dgm:t>
        <a:bodyPr/>
        <a:lstStyle/>
        <a:p>
          <a:endParaRPr lang="ro-RO"/>
        </a:p>
      </dgm:t>
    </dgm:pt>
    <dgm:pt modelId="{110F2596-C958-40B6-B779-34F81DC122BC}" type="pres">
      <dgm:prSet presAssocID="{F5D58CD9-63F7-4CD5-93B4-0D3ABE0D645D}" presName="linNode" presStyleCnt="0"/>
      <dgm:spPr/>
      <dgm:t>
        <a:bodyPr/>
        <a:lstStyle/>
        <a:p>
          <a:endParaRPr lang="en-US"/>
        </a:p>
      </dgm:t>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t>
        <a:bodyPr/>
        <a:lstStyle/>
        <a:p>
          <a:endParaRPr lang="en-US"/>
        </a:p>
      </dgm:t>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t>
        <a:bodyPr/>
        <a:lstStyle/>
        <a:p>
          <a:endParaRPr lang="en-US"/>
        </a:p>
      </dgm:t>
    </dgm:pt>
  </dgm:ptLst>
  <dgm:cxnLst>
    <dgm:cxn modelId="{F678EA7C-69F9-4BFD-A712-D927947D5A21}" type="presOf" srcId="{69575A74-4CAB-413C-B64D-4669FAAFC78F}" destId="{979DB7E3-9E83-444A-88F8-5A1A56232933}" srcOrd="0" destOrd="0" presId="urn:microsoft.com/office/officeart/2005/8/layout/vList5"/>
    <dgm:cxn modelId="{10448717-2F0A-4A5D-B4BD-0449D35CA1C6}" type="presOf" srcId="{A5EC4AA8-AE62-4BCC-B41D-033FC29084AE}" destId="{26D5499F-CBC5-45CC-9EEC-B7516CC72EEF}" srcOrd="0" destOrd="0" presId="urn:microsoft.com/office/officeart/2005/8/layout/vList5"/>
    <dgm:cxn modelId="{E89F2876-7790-43B4-8F72-76E7A153ED01}" type="presOf" srcId="{DFAF7BDD-C592-46C4-B1C3-C00F07DB78E3}" destId="{979DB7E3-9E83-444A-88F8-5A1A56232933}" srcOrd="0" destOrd="1" presId="urn:microsoft.com/office/officeart/2005/8/layout/vList5"/>
    <dgm:cxn modelId="{71D8F3CB-E147-45B4-9D88-EEBEB53923CA}" srcId="{F5D58CD9-63F7-4CD5-93B4-0D3ABE0D645D}" destId="{69575A74-4CAB-413C-B64D-4669FAAFC78F}" srcOrd="0" destOrd="0" parTransId="{6B5A40A2-D752-4292-8D11-A7869FEAA5C9}" sibTransId="{F0EBC853-DB32-4C17-AE96-676E5FA7263D}"/>
    <dgm:cxn modelId="{4584F475-47B9-4C6A-9D02-D64CF8ECCC30}" type="presOf" srcId="{CF56ED42-A90D-478A-9520-1B53CF938BE3}" destId="{979DB7E3-9E83-444A-88F8-5A1A56232933}" srcOrd="0" destOrd="3" presId="urn:microsoft.com/office/officeart/2005/8/layout/vList5"/>
    <dgm:cxn modelId="{AFF42551-6210-43F6-89D9-9C28BB2817B6}" srcId="{F5D58CD9-63F7-4CD5-93B4-0D3ABE0D645D}" destId="{DFAF7BDD-C592-46C4-B1C3-C00F07DB78E3}" srcOrd="1" destOrd="0" parTransId="{99395105-3F83-4BAC-8528-730EEA0210F9}" sibTransId="{261EDC5E-F9C5-415C-AE08-374879FA2A80}"/>
    <dgm:cxn modelId="{D970DB01-0181-4E6B-8DDF-8359B643E1DF}" srcId="{A5EC4AA8-AE62-4BCC-B41D-033FC29084AE}" destId="{F5D58CD9-63F7-4CD5-93B4-0D3ABE0D645D}" srcOrd="0" destOrd="0" parTransId="{2A4D31C0-7E90-416C-AF4E-CA53DADDBA57}" sibTransId="{E778C253-71C1-41C0-9BED-D4F9B5090010}"/>
    <dgm:cxn modelId="{CBE40849-FD3D-44FA-9B23-8DCE1809E1DD}" srcId="{F5D58CD9-63F7-4CD5-93B4-0D3ABE0D645D}" destId="{CF56ED42-A90D-478A-9520-1B53CF938BE3}" srcOrd="3" destOrd="0" parTransId="{E55B073B-0C57-42FB-B6C6-A57923BC3ABB}" sibTransId="{DBCFBB85-FF2D-4E00-8FB9-D391871457B5}"/>
    <dgm:cxn modelId="{2C9D1DB3-9145-4D6E-AA7A-EEF651EA50F7}" srcId="{F5D58CD9-63F7-4CD5-93B4-0D3ABE0D645D}" destId="{253895DD-B056-4125-AF38-9B288774758B}" srcOrd="2" destOrd="0" parTransId="{90BEC763-9739-43F4-9F2B-684E2A0399C1}" sibTransId="{D709E35D-2F86-408F-8798-E555E43FAF45}"/>
    <dgm:cxn modelId="{A08411DF-DBBA-48C9-A54C-1160AEB70F3D}" type="presOf" srcId="{253895DD-B056-4125-AF38-9B288774758B}" destId="{979DB7E3-9E83-444A-88F8-5A1A56232933}" srcOrd="0" destOrd="2" presId="urn:microsoft.com/office/officeart/2005/8/layout/vList5"/>
    <dgm:cxn modelId="{468A897E-5C29-430D-99A4-8CA187598D5E}" type="presOf" srcId="{F5D58CD9-63F7-4CD5-93B4-0D3ABE0D645D}" destId="{BAC4A7AD-B04D-4EAF-A39A-0E8A1698C71B}" srcOrd="0" destOrd="0" presId="urn:microsoft.com/office/officeart/2005/8/layout/vList5"/>
    <dgm:cxn modelId="{43B03818-75AB-456F-9605-7A01D6D3CCAF}" type="presParOf" srcId="{26D5499F-CBC5-45CC-9EEC-B7516CC72EEF}" destId="{110F2596-C958-40B6-B779-34F81DC122BC}" srcOrd="0" destOrd="0" presId="urn:microsoft.com/office/officeart/2005/8/layout/vList5"/>
    <dgm:cxn modelId="{70BBEDDC-9608-45CC-B209-E43D09A15DA7}" type="presParOf" srcId="{110F2596-C958-40B6-B779-34F81DC122BC}" destId="{BAC4A7AD-B04D-4EAF-A39A-0E8A1698C71B}" srcOrd="0" destOrd="0" presId="urn:microsoft.com/office/officeart/2005/8/layout/vList5"/>
    <dgm:cxn modelId="{6743F60A-2827-4CE0-8FEE-13A3E3E3615A}"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smtClean="0">
              <a:latin typeface="Open Sans" pitchFamily="34" charset="0"/>
              <a:ea typeface="Open Sans" pitchFamily="34" charset="0"/>
              <a:cs typeface="Open Sans" pitchFamily="34" charset="0"/>
            </a:rPr>
            <a:t>Lead Beneficiary Partnership Agreement     Art. 7 A.</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GB" sz="1800" dirty="0" smtClean="0">
              <a:solidFill>
                <a:srgbClr val="0070C0"/>
              </a:solidFill>
            </a:rPr>
            <a:t>is liable towards the MA for ensuring that beneficiaries fulfil their obligations regarding the implementation of the project</a:t>
          </a:r>
          <a:endParaRPr lang="ro-RO" sz="1800" b="1" dirty="0">
            <a:solidFill>
              <a:srgbClr val="0070C0"/>
            </a:solidFill>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53895DD-B056-4125-AF38-9B288774758B}">
      <dgm:prSet phldrT="[Text]" custT="1"/>
      <dgm:spPr/>
      <dgm:t>
        <a:bodyPr/>
        <a:lstStyle/>
        <a:p>
          <a:pPr algn="just">
            <a:lnSpc>
              <a:spcPct val="100000"/>
            </a:lnSpc>
          </a:pPr>
          <a:r>
            <a:rPr lang="en-GB" sz="1800" dirty="0" smtClean="0">
              <a:solidFill>
                <a:schemeClr val="accent6">
                  <a:lumMod val="50000"/>
                </a:schemeClr>
              </a:solidFill>
            </a:rPr>
            <a:t>is liable towards the MA for ensuring that all beneficiaries have a legal status, that they have the capacity to manage the project, that they observe the provisions from the Applicant’s Guide</a:t>
          </a:r>
          <a:endParaRPr lang="ro-RO" sz="1800" dirty="0">
            <a:solidFill>
              <a:schemeClr val="accent6">
                <a:lumMod val="50000"/>
              </a:schemeClr>
            </a:solidFill>
            <a:latin typeface="Open Sans" pitchFamily="34" charset="0"/>
            <a:ea typeface="Open Sans" pitchFamily="34" charset="0"/>
            <a:cs typeface="Open Sans" pitchFamily="34" charset="0"/>
          </a:endParaRPr>
        </a:p>
      </dgm:t>
    </dgm:pt>
    <dgm:pt modelId="{90BEC763-9739-43F4-9F2B-684E2A0399C1}" type="parTrans" cxnId="{2C9D1DB3-9145-4D6E-AA7A-EEF651EA50F7}">
      <dgm:prSet/>
      <dgm:spPr/>
      <dgm:t>
        <a:bodyPr/>
        <a:lstStyle/>
        <a:p>
          <a:endParaRPr lang="en-US"/>
        </a:p>
      </dgm:t>
    </dgm:pt>
    <dgm:pt modelId="{D709E35D-2F86-408F-8798-E555E43FAF45}" type="sibTrans" cxnId="{2C9D1DB3-9145-4D6E-AA7A-EEF651EA50F7}">
      <dgm:prSet/>
      <dgm:spPr/>
      <dgm:t>
        <a:bodyPr/>
        <a:lstStyle/>
        <a:p>
          <a:endParaRPr lang="en-US"/>
        </a:p>
      </dgm:t>
    </dgm:pt>
    <dgm:pt modelId="{CF56ED42-A90D-478A-9520-1B53CF938BE3}">
      <dgm:prSet phldrT="[Text]" custT="1"/>
      <dgm:spPr/>
      <dgm:t>
        <a:bodyPr/>
        <a:lstStyle/>
        <a:p>
          <a:pPr algn="just">
            <a:lnSpc>
              <a:spcPct val="100000"/>
            </a:lnSpc>
          </a:pPr>
          <a:r>
            <a:rPr lang="en-GB" sz="1800" dirty="0" smtClean="0">
              <a:solidFill>
                <a:srgbClr val="002060"/>
              </a:solidFill>
            </a:rPr>
            <a:t>is also liable towards the MA for all irregularities, even those committed by the beneficiaries</a:t>
          </a:r>
          <a:endParaRPr lang="ro-RO" sz="1800" dirty="0">
            <a:solidFill>
              <a:srgbClr val="002060"/>
            </a:solidFill>
            <a:latin typeface="Open Sans" pitchFamily="34" charset="0"/>
            <a:ea typeface="Open Sans" pitchFamily="34" charset="0"/>
            <a:cs typeface="Open Sans" pitchFamily="34" charset="0"/>
          </a:endParaRPr>
        </a:p>
      </dgm:t>
    </dgm:pt>
    <dgm:pt modelId="{E55B073B-0C57-42FB-B6C6-A57923BC3ABB}" type="parTrans" cxnId="{CBE40849-FD3D-44FA-9B23-8DCE1809E1DD}">
      <dgm:prSet/>
      <dgm:spPr/>
      <dgm:t>
        <a:bodyPr/>
        <a:lstStyle/>
        <a:p>
          <a:endParaRPr lang="en-GB"/>
        </a:p>
      </dgm:t>
    </dgm:pt>
    <dgm:pt modelId="{DBCFBB85-FF2D-4E00-8FB9-D391871457B5}" type="sibTrans" cxnId="{CBE40849-FD3D-44FA-9B23-8DCE1809E1DD}">
      <dgm:prSet/>
      <dgm:spPr/>
      <dgm:t>
        <a:bodyPr/>
        <a:lstStyle/>
        <a:p>
          <a:endParaRPr lang="en-GB"/>
        </a:p>
      </dgm:t>
    </dgm:pt>
    <dgm:pt modelId="{26D5499F-CBC5-45CC-9EEC-B7516CC72EEF}" type="pres">
      <dgm:prSet presAssocID="{A5EC4AA8-AE62-4BCC-B41D-033FC29084AE}" presName="Name0" presStyleCnt="0">
        <dgm:presLayoutVars>
          <dgm:dir/>
          <dgm:animLvl val="lvl"/>
          <dgm:resizeHandles val="exact"/>
        </dgm:presLayoutVars>
      </dgm:prSet>
      <dgm:spPr/>
      <dgm:t>
        <a:bodyPr/>
        <a:lstStyle/>
        <a:p>
          <a:endParaRPr lang="ro-RO"/>
        </a:p>
      </dgm:t>
    </dgm:pt>
    <dgm:pt modelId="{110F2596-C958-40B6-B779-34F81DC122BC}" type="pres">
      <dgm:prSet presAssocID="{F5D58CD9-63F7-4CD5-93B4-0D3ABE0D645D}" presName="linNode" presStyleCnt="0"/>
      <dgm:spPr/>
      <dgm:t>
        <a:bodyPr/>
        <a:lstStyle/>
        <a:p>
          <a:endParaRPr lang="en-US"/>
        </a:p>
      </dgm:t>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t>
        <a:bodyPr/>
        <a:lstStyle/>
        <a:p>
          <a:endParaRPr lang="en-US"/>
        </a:p>
      </dgm:t>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t>
        <a:bodyPr/>
        <a:lstStyle/>
        <a:p>
          <a:endParaRPr lang="en-US"/>
        </a:p>
      </dgm:t>
    </dgm:pt>
  </dgm:ptLst>
  <dgm:cxnLst>
    <dgm:cxn modelId="{71D8F3CB-E147-45B4-9D88-EEBEB53923CA}" srcId="{F5D58CD9-63F7-4CD5-93B4-0D3ABE0D645D}" destId="{69575A74-4CAB-413C-B64D-4669FAAFC78F}" srcOrd="0" destOrd="0" parTransId="{6B5A40A2-D752-4292-8D11-A7869FEAA5C9}" sibTransId="{F0EBC853-DB32-4C17-AE96-676E5FA7263D}"/>
    <dgm:cxn modelId="{F9A9861D-F7B1-429A-B92B-33AA0796D532}" type="presOf" srcId="{A5EC4AA8-AE62-4BCC-B41D-033FC29084AE}" destId="{26D5499F-CBC5-45CC-9EEC-B7516CC72EEF}" srcOrd="0" destOrd="0" presId="urn:microsoft.com/office/officeart/2005/8/layout/vList5"/>
    <dgm:cxn modelId="{B738D8B3-9E20-4C75-AFF9-1310E73D1169}" type="presOf" srcId="{CF56ED42-A90D-478A-9520-1B53CF938BE3}" destId="{979DB7E3-9E83-444A-88F8-5A1A56232933}" srcOrd="0" destOrd="2" presId="urn:microsoft.com/office/officeart/2005/8/layout/vList5"/>
    <dgm:cxn modelId="{D970DB01-0181-4E6B-8DDF-8359B643E1DF}" srcId="{A5EC4AA8-AE62-4BCC-B41D-033FC29084AE}" destId="{F5D58CD9-63F7-4CD5-93B4-0D3ABE0D645D}" srcOrd="0" destOrd="0" parTransId="{2A4D31C0-7E90-416C-AF4E-CA53DADDBA57}" sibTransId="{E778C253-71C1-41C0-9BED-D4F9B5090010}"/>
    <dgm:cxn modelId="{D58B6971-7E16-4D1F-B811-F14A47573FB9}" type="presOf" srcId="{F5D58CD9-63F7-4CD5-93B4-0D3ABE0D645D}" destId="{BAC4A7AD-B04D-4EAF-A39A-0E8A1698C71B}" srcOrd="0" destOrd="0" presId="urn:microsoft.com/office/officeart/2005/8/layout/vList5"/>
    <dgm:cxn modelId="{CBE40849-FD3D-44FA-9B23-8DCE1809E1DD}" srcId="{F5D58CD9-63F7-4CD5-93B4-0D3ABE0D645D}" destId="{CF56ED42-A90D-478A-9520-1B53CF938BE3}" srcOrd="2" destOrd="0" parTransId="{E55B073B-0C57-42FB-B6C6-A57923BC3ABB}" sibTransId="{DBCFBB85-FF2D-4E00-8FB9-D391871457B5}"/>
    <dgm:cxn modelId="{713936E7-88FA-4561-89A0-8BF695479B7B}" type="presOf" srcId="{253895DD-B056-4125-AF38-9B288774758B}" destId="{979DB7E3-9E83-444A-88F8-5A1A56232933}" srcOrd="0" destOrd="1" presId="urn:microsoft.com/office/officeart/2005/8/layout/vList5"/>
    <dgm:cxn modelId="{2C9D1DB3-9145-4D6E-AA7A-EEF651EA50F7}" srcId="{F5D58CD9-63F7-4CD5-93B4-0D3ABE0D645D}" destId="{253895DD-B056-4125-AF38-9B288774758B}" srcOrd="1" destOrd="0" parTransId="{90BEC763-9739-43F4-9F2B-684E2A0399C1}" sibTransId="{D709E35D-2F86-408F-8798-E555E43FAF45}"/>
    <dgm:cxn modelId="{0355557B-90CE-40D2-B207-C3EC82F0C97A}" type="presOf" srcId="{69575A74-4CAB-413C-B64D-4669FAAFC78F}" destId="{979DB7E3-9E83-444A-88F8-5A1A56232933}" srcOrd="0" destOrd="0" presId="urn:microsoft.com/office/officeart/2005/8/layout/vList5"/>
    <dgm:cxn modelId="{A7AAE3BC-FB46-48DB-A83D-E31EAD4E5F07}" type="presParOf" srcId="{26D5499F-CBC5-45CC-9EEC-B7516CC72EEF}" destId="{110F2596-C958-40B6-B779-34F81DC122BC}" srcOrd="0" destOrd="0" presId="urn:microsoft.com/office/officeart/2005/8/layout/vList5"/>
    <dgm:cxn modelId="{789F4C80-BA2A-46CC-87A9-E6ED17DDAB6E}" type="presParOf" srcId="{110F2596-C958-40B6-B779-34F81DC122BC}" destId="{BAC4A7AD-B04D-4EAF-A39A-0E8A1698C71B}" srcOrd="0" destOrd="0" presId="urn:microsoft.com/office/officeart/2005/8/layout/vList5"/>
    <dgm:cxn modelId="{31414555-51C3-4071-BC32-7B2DA472C90A}"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smtClean="0">
              <a:latin typeface="Open Sans" pitchFamily="34" charset="0"/>
              <a:ea typeface="Open Sans" pitchFamily="34" charset="0"/>
              <a:cs typeface="Open Sans" pitchFamily="34" charset="0"/>
            </a:rPr>
            <a:t>Lead Beneficiary Partnership Agreement     Art. 7 A.</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GB" sz="1800" dirty="0" smtClean="0">
              <a:solidFill>
                <a:srgbClr val="0070C0"/>
              </a:solidFill>
            </a:rPr>
            <a:t>must answer all written requests from the MA, JS or other bodies involved in the implementation of the Programme within the deadline </a:t>
          </a:r>
          <a:endParaRPr lang="ro-RO" sz="1800" b="1" dirty="0">
            <a:solidFill>
              <a:srgbClr val="0070C0"/>
            </a:solidFill>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53895DD-B056-4125-AF38-9B288774758B}">
      <dgm:prSet phldrT="[Text]" custT="1"/>
      <dgm:spPr/>
      <dgm:t>
        <a:bodyPr/>
        <a:lstStyle/>
        <a:p>
          <a:pPr algn="just">
            <a:lnSpc>
              <a:spcPct val="100000"/>
            </a:lnSpc>
          </a:pPr>
          <a:r>
            <a:rPr lang="en-GB" sz="1800" dirty="0" smtClean="0">
              <a:solidFill>
                <a:schemeClr val="accent6">
                  <a:lumMod val="50000"/>
                </a:schemeClr>
              </a:solidFill>
            </a:rPr>
            <a:t>is responsible for gathering the information from all beneficiaries in due time</a:t>
          </a:r>
          <a:endParaRPr lang="ro-RO" sz="1800" dirty="0">
            <a:solidFill>
              <a:schemeClr val="accent6">
                <a:lumMod val="50000"/>
              </a:schemeClr>
            </a:solidFill>
            <a:latin typeface="Open Sans" pitchFamily="34" charset="0"/>
            <a:ea typeface="Open Sans" pitchFamily="34" charset="0"/>
            <a:cs typeface="Open Sans" pitchFamily="34" charset="0"/>
          </a:endParaRPr>
        </a:p>
      </dgm:t>
    </dgm:pt>
    <dgm:pt modelId="{90BEC763-9739-43F4-9F2B-684E2A0399C1}" type="parTrans" cxnId="{2C9D1DB3-9145-4D6E-AA7A-EEF651EA50F7}">
      <dgm:prSet/>
      <dgm:spPr/>
      <dgm:t>
        <a:bodyPr/>
        <a:lstStyle/>
        <a:p>
          <a:endParaRPr lang="en-US"/>
        </a:p>
      </dgm:t>
    </dgm:pt>
    <dgm:pt modelId="{D709E35D-2F86-408F-8798-E555E43FAF45}" type="sibTrans" cxnId="{2C9D1DB3-9145-4D6E-AA7A-EEF651EA50F7}">
      <dgm:prSet/>
      <dgm:spPr/>
      <dgm:t>
        <a:bodyPr/>
        <a:lstStyle/>
        <a:p>
          <a:endParaRPr lang="en-US"/>
        </a:p>
      </dgm:t>
    </dgm:pt>
    <dgm:pt modelId="{CF56ED42-A90D-478A-9520-1B53CF938BE3}">
      <dgm:prSet phldrT="[Text]" custT="1"/>
      <dgm:spPr/>
      <dgm:t>
        <a:bodyPr/>
        <a:lstStyle/>
        <a:p>
          <a:pPr algn="just">
            <a:lnSpc>
              <a:spcPct val="100000"/>
            </a:lnSpc>
          </a:pPr>
          <a:r>
            <a:rPr lang="en-GB" sz="1800" dirty="0" smtClean="0">
              <a:solidFill>
                <a:srgbClr val="002060"/>
              </a:solidFill>
            </a:rPr>
            <a:t>must implement the recommendations received after an audit or control, otherwise the MA has the right to terminate the contract. The LB ensures that the beneficiaries fulfil this obligation</a:t>
          </a:r>
          <a:endParaRPr lang="ro-RO" sz="1800" dirty="0">
            <a:solidFill>
              <a:srgbClr val="002060"/>
            </a:solidFill>
            <a:latin typeface="Open Sans" pitchFamily="34" charset="0"/>
            <a:ea typeface="Open Sans" pitchFamily="34" charset="0"/>
            <a:cs typeface="Open Sans" pitchFamily="34" charset="0"/>
          </a:endParaRPr>
        </a:p>
      </dgm:t>
    </dgm:pt>
    <dgm:pt modelId="{E55B073B-0C57-42FB-B6C6-A57923BC3ABB}" type="parTrans" cxnId="{CBE40849-FD3D-44FA-9B23-8DCE1809E1DD}">
      <dgm:prSet/>
      <dgm:spPr/>
      <dgm:t>
        <a:bodyPr/>
        <a:lstStyle/>
        <a:p>
          <a:endParaRPr lang="en-GB"/>
        </a:p>
      </dgm:t>
    </dgm:pt>
    <dgm:pt modelId="{DBCFBB85-FF2D-4E00-8FB9-D391871457B5}" type="sibTrans" cxnId="{CBE40849-FD3D-44FA-9B23-8DCE1809E1DD}">
      <dgm:prSet/>
      <dgm:spPr/>
      <dgm:t>
        <a:bodyPr/>
        <a:lstStyle/>
        <a:p>
          <a:endParaRPr lang="en-GB"/>
        </a:p>
      </dgm:t>
    </dgm:pt>
    <dgm:pt modelId="{26D5499F-CBC5-45CC-9EEC-B7516CC72EEF}" type="pres">
      <dgm:prSet presAssocID="{A5EC4AA8-AE62-4BCC-B41D-033FC29084AE}" presName="Name0" presStyleCnt="0">
        <dgm:presLayoutVars>
          <dgm:dir/>
          <dgm:animLvl val="lvl"/>
          <dgm:resizeHandles val="exact"/>
        </dgm:presLayoutVars>
      </dgm:prSet>
      <dgm:spPr/>
      <dgm:t>
        <a:bodyPr/>
        <a:lstStyle/>
        <a:p>
          <a:endParaRPr lang="ro-RO"/>
        </a:p>
      </dgm:t>
    </dgm:pt>
    <dgm:pt modelId="{110F2596-C958-40B6-B779-34F81DC122BC}" type="pres">
      <dgm:prSet presAssocID="{F5D58CD9-63F7-4CD5-93B4-0D3ABE0D645D}" presName="linNode" presStyleCnt="0"/>
      <dgm:spPr/>
      <dgm:t>
        <a:bodyPr/>
        <a:lstStyle/>
        <a:p>
          <a:endParaRPr lang="en-US"/>
        </a:p>
      </dgm:t>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t>
        <a:bodyPr/>
        <a:lstStyle/>
        <a:p>
          <a:endParaRPr lang="en-US"/>
        </a:p>
      </dgm:t>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t>
        <a:bodyPr/>
        <a:lstStyle/>
        <a:p>
          <a:endParaRPr lang="en-US"/>
        </a:p>
      </dgm:t>
    </dgm:pt>
  </dgm:ptLst>
  <dgm:cxnLst>
    <dgm:cxn modelId="{F4A9357B-5D79-4DAC-A71D-33E136BC1301}" type="presOf" srcId="{A5EC4AA8-AE62-4BCC-B41D-033FC29084AE}" destId="{26D5499F-CBC5-45CC-9EEC-B7516CC72EEF}" srcOrd="0" destOrd="0" presId="urn:microsoft.com/office/officeart/2005/8/layout/vList5"/>
    <dgm:cxn modelId="{CBE40849-FD3D-44FA-9B23-8DCE1809E1DD}" srcId="{F5D58CD9-63F7-4CD5-93B4-0D3ABE0D645D}" destId="{CF56ED42-A90D-478A-9520-1B53CF938BE3}" srcOrd="2" destOrd="0" parTransId="{E55B073B-0C57-42FB-B6C6-A57923BC3ABB}" sibTransId="{DBCFBB85-FF2D-4E00-8FB9-D391871457B5}"/>
    <dgm:cxn modelId="{FA44B1CA-1C74-4F47-AF1A-E8E89218A0D5}" type="presOf" srcId="{253895DD-B056-4125-AF38-9B288774758B}" destId="{979DB7E3-9E83-444A-88F8-5A1A56232933}" srcOrd="0" destOrd="1" presId="urn:microsoft.com/office/officeart/2005/8/layout/vList5"/>
    <dgm:cxn modelId="{D970DB01-0181-4E6B-8DDF-8359B643E1DF}" srcId="{A5EC4AA8-AE62-4BCC-B41D-033FC29084AE}" destId="{F5D58CD9-63F7-4CD5-93B4-0D3ABE0D645D}" srcOrd="0" destOrd="0" parTransId="{2A4D31C0-7E90-416C-AF4E-CA53DADDBA57}" sibTransId="{E778C253-71C1-41C0-9BED-D4F9B5090010}"/>
    <dgm:cxn modelId="{2C9D1DB3-9145-4D6E-AA7A-EEF651EA50F7}" srcId="{F5D58CD9-63F7-4CD5-93B4-0D3ABE0D645D}" destId="{253895DD-B056-4125-AF38-9B288774758B}" srcOrd="1" destOrd="0" parTransId="{90BEC763-9739-43F4-9F2B-684E2A0399C1}" sibTransId="{D709E35D-2F86-408F-8798-E555E43FAF45}"/>
    <dgm:cxn modelId="{1C80FAF5-74B4-421D-B951-593A6755241A}" type="presOf" srcId="{F5D58CD9-63F7-4CD5-93B4-0D3ABE0D645D}" destId="{BAC4A7AD-B04D-4EAF-A39A-0E8A1698C71B}" srcOrd="0" destOrd="0" presId="urn:microsoft.com/office/officeart/2005/8/layout/vList5"/>
    <dgm:cxn modelId="{38C05156-A949-4849-8D59-E9A9E209C771}" type="presOf" srcId="{69575A74-4CAB-413C-B64D-4669FAAFC78F}" destId="{979DB7E3-9E83-444A-88F8-5A1A56232933}" srcOrd="0" destOrd="0" presId="urn:microsoft.com/office/officeart/2005/8/layout/vList5"/>
    <dgm:cxn modelId="{71D8F3CB-E147-45B4-9D88-EEBEB53923CA}" srcId="{F5D58CD9-63F7-4CD5-93B4-0D3ABE0D645D}" destId="{69575A74-4CAB-413C-B64D-4669FAAFC78F}" srcOrd="0" destOrd="0" parTransId="{6B5A40A2-D752-4292-8D11-A7869FEAA5C9}" sibTransId="{F0EBC853-DB32-4C17-AE96-676E5FA7263D}"/>
    <dgm:cxn modelId="{3AACD616-71C7-417F-B338-460F951C6586}" type="presOf" srcId="{CF56ED42-A90D-478A-9520-1B53CF938BE3}" destId="{979DB7E3-9E83-444A-88F8-5A1A56232933}" srcOrd="0" destOrd="2" presId="urn:microsoft.com/office/officeart/2005/8/layout/vList5"/>
    <dgm:cxn modelId="{2F0813C6-2AF5-40C2-9478-2D51AEDDBE53}" type="presParOf" srcId="{26D5499F-CBC5-45CC-9EEC-B7516CC72EEF}" destId="{110F2596-C958-40B6-B779-34F81DC122BC}" srcOrd="0" destOrd="0" presId="urn:microsoft.com/office/officeart/2005/8/layout/vList5"/>
    <dgm:cxn modelId="{33A1269E-EEB5-4EFE-93C8-FC95E56BC0BF}" type="presParOf" srcId="{110F2596-C958-40B6-B779-34F81DC122BC}" destId="{BAC4A7AD-B04D-4EAF-A39A-0E8A1698C71B}" srcOrd="0" destOrd="0" presId="urn:microsoft.com/office/officeart/2005/8/layout/vList5"/>
    <dgm:cxn modelId="{818FA283-1894-4E18-A97B-4FA5A76EB843}"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smtClean="0">
              <a:latin typeface="Open Sans" pitchFamily="34" charset="0"/>
              <a:ea typeface="Open Sans" pitchFamily="34" charset="0"/>
              <a:cs typeface="Open Sans" pitchFamily="34" charset="0"/>
            </a:rPr>
            <a:t>Lead Beneficiary Subsidy Contract     Art. 6 – 9)</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US" sz="1800" dirty="0" smtClean="0">
              <a:solidFill>
                <a:srgbClr val="002060"/>
              </a:solidFill>
            </a:rPr>
            <a:t>The LB has the possibility to submit reimbursement claims to the MA at any given time for one or more beneficiaries, provided that the reimbursement claim is not lower than 6,000 euro.</a:t>
          </a:r>
          <a:endParaRPr lang="ro-RO" sz="1800" b="1" dirty="0">
            <a:solidFill>
              <a:srgbClr val="002060"/>
            </a:solidFill>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6D5499F-CBC5-45CC-9EEC-B7516CC72EEF}" type="pres">
      <dgm:prSet presAssocID="{A5EC4AA8-AE62-4BCC-B41D-033FC29084AE}" presName="Name0" presStyleCnt="0">
        <dgm:presLayoutVars>
          <dgm:dir/>
          <dgm:animLvl val="lvl"/>
          <dgm:resizeHandles val="exact"/>
        </dgm:presLayoutVars>
      </dgm:prSet>
      <dgm:spPr/>
      <dgm:t>
        <a:bodyPr/>
        <a:lstStyle/>
        <a:p>
          <a:endParaRPr lang="ro-RO"/>
        </a:p>
      </dgm:t>
    </dgm:pt>
    <dgm:pt modelId="{110F2596-C958-40B6-B779-34F81DC122BC}" type="pres">
      <dgm:prSet presAssocID="{F5D58CD9-63F7-4CD5-93B4-0D3ABE0D645D}" presName="linNode" presStyleCnt="0"/>
      <dgm:spPr/>
      <dgm:t>
        <a:bodyPr/>
        <a:lstStyle/>
        <a:p>
          <a:endParaRPr lang="en-US"/>
        </a:p>
      </dgm:t>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t>
        <a:bodyPr/>
        <a:lstStyle/>
        <a:p>
          <a:endParaRPr lang="en-US"/>
        </a:p>
      </dgm:t>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t>
        <a:bodyPr/>
        <a:lstStyle/>
        <a:p>
          <a:endParaRPr lang="en-US"/>
        </a:p>
      </dgm:t>
    </dgm:pt>
  </dgm:ptLst>
  <dgm:cxnLst>
    <dgm:cxn modelId="{3D6C7096-3306-46D7-B39A-476B4BC52660}" type="presOf" srcId="{69575A74-4CAB-413C-B64D-4669FAAFC78F}" destId="{979DB7E3-9E83-444A-88F8-5A1A56232933}" srcOrd="0" destOrd="0" presId="urn:microsoft.com/office/officeart/2005/8/layout/vList5"/>
    <dgm:cxn modelId="{D970DB01-0181-4E6B-8DDF-8359B643E1DF}" srcId="{A5EC4AA8-AE62-4BCC-B41D-033FC29084AE}" destId="{F5D58CD9-63F7-4CD5-93B4-0D3ABE0D645D}" srcOrd="0" destOrd="0" parTransId="{2A4D31C0-7E90-416C-AF4E-CA53DADDBA57}" sibTransId="{E778C253-71C1-41C0-9BED-D4F9B5090010}"/>
    <dgm:cxn modelId="{06474CC9-2DBC-4142-8B3A-4BA9C5BDDDAA}" type="presOf" srcId="{A5EC4AA8-AE62-4BCC-B41D-033FC29084AE}" destId="{26D5499F-CBC5-45CC-9EEC-B7516CC72EEF}" srcOrd="0" destOrd="0" presId="urn:microsoft.com/office/officeart/2005/8/layout/vList5"/>
    <dgm:cxn modelId="{71D8F3CB-E147-45B4-9D88-EEBEB53923CA}" srcId="{F5D58CD9-63F7-4CD5-93B4-0D3ABE0D645D}" destId="{69575A74-4CAB-413C-B64D-4669FAAFC78F}" srcOrd="0" destOrd="0" parTransId="{6B5A40A2-D752-4292-8D11-A7869FEAA5C9}" sibTransId="{F0EBC853-DB32-4C17-AE96-676E5FA7263D}"/>
    <dgm:cxn modelId="{23912E6A-0283-4A75-9F85-F142BBBE2E86}" type="presOf" srcId="{F5D58CD9-63F7-4CD5-93B4-0D3ABE0D645D}" destId="{BAC4A7AD-B04D-4EAF-A39A-0E8A1698C71B}" srcOrd="0" destOrd="0" presId="urn:microsoft.com/office/officeart/2005/8/layout/vList5"/>
    <dgm:cxn modelId="{2F18FF7C-52DD-4548-9839-AD783A82665B}" type="presParOf" srcId="{26D5499F-CBC5-45CC-9EEC-B7516CC72EEF}" destId="{110F2596-C958-40B6-B779-34F81DC122BC}" srcOrd="0" destOrd="0" presId="urn:microsoft.com/office/officeart/2005/8/layout/vList5"/>
    <dgm:cxn modelId="{57E0C0C5-E433-47B6-A489-50DB36A3ACA3}" type="presParOf" srcId="{110F2596-C958-40B6-B779-34F81DC122BC}" destId="{BAC4A7AD-B04D-4EAF-A39A-0E8A1698C71B}" srcOrd="0" destOrd="0" presId="urn:microsoft.com/office/officeart/2005/8/layout/vList5"/>
    <dgm:cxn modelId="{CD6CF7E1-7C4D-4058-AD3E-958E61C3E26D}"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smtClean="0">
              <a:latin typeface="Open Sans" pitchFamily="34" charset="0"/>
              <a:ea typeface="Open Sans" pitchFamily="34" charset="0"/>
              <a:cs typeface="Open Sans" pitchFamily="34" charset="0"/>
            </a:rPr>
            <a:t>Lead Beneficiary Subsidy Contract     Art. 6 – </a:t>
          </a:r>
          <a:r>
            <a:rPr lang="en-US" sz="2400" b="1" dirty="0" smtClean="0">
              <a:latin typeface="Open Sans" pitchFamily="34" charset="0"/>
              <a:ea typeface="Open Sans" pitchFamily="34" charset="0"/>
              <a:cs typeface="Open Sans" pitchFamily="34" charset="0"/>
            </a:rPr>
            <a:t>10) and 11</a:t>
          </a:r>
          <a:r>
            <a:rPr lang="en-US" sz="2400" b="1" dirty="0" smtClean="0">
              <a:latin typeface="Open Sans" pitchFamily="34" charset="0"/>
              <a:ea typeface="Open Sans" pitchFamily="34" charset="0"/>
              <a:cs typeface="Open Sans" pitchFamily="34" charset="0"/>
            </a:rPr>
            <a:t>)</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US" sz="1800" dirty="0" smtClean="0">
              <a:solidFill>
                <a:srgbClr val="0070C0"/>
              </a:solidFill>
            </a:rPr>
            <a:t>In case the total amounts requested for first level control verification are lower compared to the total amounts forecasted for the half of </a:t>
          </a:r>
          <a:r>
            <a:rPr lang="en-US" sz="1800" smtClean="0">
              <a:solidFill>
                <a:srgbClr val="0070C0"/>
              </a:solidFill>
            </a:rPr>
            <a:t>the </a:t>
          </a:r>
          <a:r>
            <a:rPr lang="en-US" sz="1800" smtClean="0">
              <a:solidFill>
                <a:srgbClr val="0070C0"/>
              </a:solidFill>
            </a:rPr>
            <a:t>implementation, </a:t>
          </a:r>
          <a:r>
            <a:rPr lang="en-US" sz="1800" dirty="0" smtClean="0">
              <a:solidFill>
                <a:srgbClr val="0070C0"/>
              </a:solidFill>
            </a:rPr>
            <a:t>the MA may decide, after an analysis performed together with the NA, to reduce project funds by reducing the original project budget and the corresponding IPA contribution, as follows:</a:t>
          </a:r>
          <a:endParaRPr lang="ro-RO" sz="1800" b="1" dirty="0">
            <a:solidFill>
              <a:srgbClr val="0070C0"/>
            </a:solidFill>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11EE275E-7386-4282-8FB8-FEB8C779951C}">
      <dgm:prSet phldrT="[Text]" custT="1"/>
      <dgm:spPr/>
      <dgm:t>
        <a:bodyPr/>
        <a:lstStyle/>
        <a:p>
          <a:pPr algn="just">
            <a:lnSpc>
              <a:spcPct val="100000"/>
            </a:lnSpc>
          </a:pPr>
          <a:r>
            <a:rPr lang="en-US" sz="1800" dirty="0" smtClean="0">
              <a:solidFill>
                <a:schemeClr val="accent6">
                  <a:lumMod val="50000"/>
                </a:schemeClr>
              </a:solidFill>
            </a:rPr>
            <a:t>5% reduction of the budget for the beneficiaries who have requested amounts for first level control lower than 75% of the initial amounts included in the schedule for first level control requests.</a:t>
          </a:r>
          <a:endParaRPr lang="ro-RO" sz="1800" b="1" dirty="0">
            <a:solidFill>
              <a:schemeClr val="accent6">
                <a:lumMod val="50000"/>
              </a:schemeClr>
            </a:solidFill>
            <a:latin typeface="Open Sans" pitchFamily="34" charset="0"/>
            <a:ea typeface="Open Sans" pitchFamily="34" charset="0"/>
            <a:cs typeface="Open Sans" pitchFamily="34" charset="0"/>
          </a:endParaRPr>
        </a:p>
      </dgm:t>
    </dgm:pt>
    <dgm:pt modelId="{BEBE1FB1-2558-4463-88B0-C3980661647D}" type="parTrans" cxnId="{97D2D905-79A1-489D-B5E8-B10246C50B4F}">
      <dgm:prSet/>
      <dgm:spPr/>
      <dgm:t>
        <a:bodyPr/>
        <a:lstStyle/>
        <a:p>
          <a:endParaRPr lang="ro-RO"/>
        </a:p>
      </dgm:t>
    </dgm:pt>
    <dgm:pt modelId="{36FB5AEB-661C-42C0-B7CE-D296123192DA}" type="sibTrans" cxnId="{97D2D905-79A1-489D-B5E8-B10246C50B4F}">
      <dgm:prSet/>
      <dgm:spPr/>
      <dgm:t>
        <a:bodyPr/>
        <a:lstStyle/>
        <a:p>
          <a:endParaRPr lang="ro-RO"/>
        </a:p>
      </dgm:t>
    </dgm:pt>
    <dgm:pt modelId="{14BA458B-F52E-4BC6-9912-0A5C301CF042}">
      <dgm:prSet phldrT="[Text]" custT="1"/>
      <dgm:spPr/>
      <dgm:t>
        <a:bodyPr/>
        <a:lstStyle/>
        <a:p>
          <a:pPr algn="just">
            <a:lnSpc>
              <a:spcPct val="100000"/>
            </a:lnSpc>
          </a:pPr>
          <a:r>
            <a:rPr lang="en-US" sz="1800" dirty="0" smtClean="0">
              <a:solidFill>
                <a:srgbClr val="002060"/>
              </a:solidFill>
            </a:rPr>
            <a:t>10% reduction of the budget for the beneficiaries who have requested amounts for first level control less than 50% of the initial amounts included in the schedule for first level control requests.</a:t>
          </a:r>
          <a:endParaRPr lang="ro-RO" sz="1800" b="1" dirty="0">
            <a:solidFill>
              <a:srgbClr val="002060"/>
            </a:solidFill>
            <a:latin typeface="Open Sans" pitchFamily="34" charset="0"/>
            <a:ea typeface="Open Sans" pitchFamily="34" charset="0"/>
            <a:cs typeface="Open Sans" pitchFamily="34" charset="0"/>
          </a:endParaRPr>
        </a:p>
      </dgm:t>
    </dgm:pt>
    <dgm:pt modelId="{2F1F8A3B-A6E2-49E7-8012-492C29DA3EDE}" type="parTrans" cxnId="{72E61E53-3812-41EF-87EE-7F3BE08519BF}">
      <dgm:prSet/>
      <dgm:spPr/>
      <dgm:t>
        <a:bodyPr/>
        <a:lstStyle/>
        <a:p>
          <a:endParaRPr lang="ro-RO"/>
        </a:p>
      </dgm:t>
    </dgm:pt>
    <dgm:pt modelId="{619BE81F-B4B7-4517-B1F7-2CD2206179BD}" type="sibTrans" cxnId="{72E61E53-3812-41EF-87EE-7F3BE08519BF}">
      <dgm:prSet/>
      <dgm:spPr/>
      <dgm:t>
        <a:bodyPr/>
        <a:lstStyle/>
        <a:p>
          <a:endParaRPr lang="ro-RO"/>
        </a:p>
      </dgm:t>
    </dgm:pt>
    <dgm:pt modelId="{26D5499F-CBC5-45CC-9EEC-B7516CC72EEF}" type="pres">
      <dgm:prSet presAssocID="{A5EC4AA8-AE62-4BCC-B41D-033FC29084AE}" presName="Name0" presStyleCnt="0">
        <dgm:presLayoutVars>
          <dgm:dir/>
          <dgm:animLvl val="lvl"/>
          <dgm:resizeHandles val="exact"/>
        </dgm:presLayoutVars>
      </dgm:prSet>
      <dgm:spPr/>
      <dgm:t>
        <a:bodyPr/>
        <a:lstStyle/>
        <a:p>
          <a:endParaRPr lang="ro-RO"/>
        </a:p>
      </dgm:t>
    </dgm:pt>
    <dgm:pt modelId="{110F2596-C958-40B6-B779-34F81DC122BC}" type="pres">
      <dgm:prSet presAssocID="{F5D58CD9-63F7-4CD5-93B4-0D3ABE0D645D}" presName="linNode" presStyleCnt="0"/>
      <dgm:spPr/>
      <dgm:t>
        <a:bodyPr/>
        <a:lstStyle/>
        <a:p>
          <a:endParaRPr lang="en-US"/>
        </a:p>
      </dgm:t>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t>
        <a:bodyPr/>
        <a:lstStyle/>
        <a:p>
          <a:endParaRPr lang="en-US"/>
        </a:p>
      </dgm:t>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t>
        <a:bodyPr/>
        <a:lstStyle/>
        <a:p>
          <a:endParaRPr lang="en-US"/>
        </a:p>
      </dgm:t>
    </dgm:pt>
  </dgm:ptLst>
  <dgm:cxnLst>
    <dgm:cxn modelId="{99B09894-673E-465B-BBF5-98E9C073EC16}" type="presOf" srcId="{F5D58CD9-63F7-4CD5-93B4-0D3ABE0D645D}" destId="{BAC4A7AD-B04D-4EAF-A39A-0E8A1698C71B}" srcOrd="0" destOrd="0" presId="urn:microsoft.com/office/officeart/2005/8/layout/vList5"/>
    <dgm:cxn modelId="{71D8F3CB-E147-45B4-9D88-EEBEB53923CA}" srcId="{F5D58CD9-63F7-4CD5-93B4-0D3ABE0D645D}" destId="{69575A74-4CAB-413C-B64D-4669FAAFC78F}" srcOrd="0" destOrd="0" parTransId="{6B5A40A2-D752-4292-8D11-A7869FEAA5C9}" sibTransId="{F0EBC853-DB32-4C17-AE96-676E5FA7263D}"/>
    <dgm:cxn modelId="{D970DB01-0181-4E6B-8DDF-8359B643E1DF}" srcId="{A5EC4AA8-AE62-4BCC-B41D-033FC29084AE}" destId="{F5D58CD9-63F7-4CD5-93B4-0D3ABE0D645D}" srcOrd="0" destOrd="0" parTransId="{2A4D31C0-7E90-416C-AF4E-CA53DADDBA57}" sibTransId="{E778C253-71C1-41C0-9BED-D4F9B5090010}"/>
    <dgm:cxn modelId="{3C1B04A1-8056-4A29-8DB7-96BFF34C9B95}" type="presOf" srcId="{11EE275E-7386-4282-8FB8-FEB8C779951C}" destId="{979DB7E3-9E83-444A-88F8-5A1A56232933}" srcOrd="0" destOrd="1" presId="urn:microsoft.com/office/officeart/2005/8/layout/vList5"/>
    <dgm:cxn modelId="{72E61E53-3812-41EF-87EE-7F3BE08519BF}" srcId="{F5D58CD9-63F7-4CD5-93B4-0D3ABE0D645D}" destId="{14BA458B-F52E-4BC6-9912-0A5C301CF042}" srcOrd="2" destOrd="0" parTransId="{2F1F8A3B-A6E2-49E7-8012-492C29DA3EDE}" sibTransId="{619BE81F-B4B7-4517-B1F7-2CD2206179BD}"/>
    <dgm:cxn modelId="{BD03D4B7-2CF0-4F76-A2E8-61F495DDBA3E}" type="presOf" srcId="{14BA458B-F52E-4BC6-9912-0A5C301CF042}" destId="{979DB7E3-9E83-444A-88F8-5A1A56232933}" srcOrd="0" destOrd="2" presId="urn:microsoft.com/office/officeart/2005/8/layout/vList5"/>
    <dgm:cxn modelId="{6C1A6BB5-EC48-46A0-B41E-517571509C40}" type="presOf" srcId="{69575A74-4CAB-413C-B64D-4669FAAFC78F}" destId="{979DB7E3-9E83-444A-88F8-5A1A56232933}" srcOrd="0" destOrd="0" presId="urn:microsoft.com/office/officeart/2005/8/layout/vList5"/>
    <dgm:cxn modelId="{551D8623-89D8-4D00-AA1A-3216F73984AA}" type="presOf" srcId="{A5EC4AA8-AE62-4BCC-B41D-033FC29084AE}" destId="{26D5499F-CBC5-45CC-9EEC-B7516CC72EEF}" srcOrd="0" destOrd="0" presId="urn:microsoft.com/office/officeart/2005/8/layout/vList5"/>
    <dgm:cxn modelId="{97D2D905-79A1-489D-B5E8-B10246C50B4F}" srcId="{F5D58CD9-63F7-4CD5-93B4-0D3ABE0D645D}" destId="{11EE275E-7386-4282-8FB8-FEB8C779951C}" srcOrd="1" destOrd="0" parTransId="{BEBE1FB1-2558-4463-88B0-C3980661647D}" sibTransId="{36FB5AEB-661C-42C0-B7CE-D296123192DA}"/>
    <dgm:cxn modelId="{FB8DCCFF-D649-453A-958E-50F2F8940FDE}" type="presParOf" srcId="{26D5499F-CBC5-45CC-9EEC-B7516CC72EEF}" destId="{110F2596-C958-40B6-B779-34F81DC122BC}" srcOrd="0" destOrd="0" presId="urn:microsoft.com/office/officeart/2005/8/layout/vList5"/>
    <dgm:cxn modelId="{E683F662-00E5-4AF6-81D0-C57081D64786}" type="presParOf" srcId="{110F2596-C958-40B6-B779-34F81DC122BC}" destId="{BAC4A7AD-B04D-4EAF-A39A-0E8A1698C71B}" srcOrd="0" destOrd="0" presId="urn:microsoft.com/office/officeart/2005/8/layout/vList5"/>
    <dgm:cxn modelId="{C72F2E6D-2CC8-423A-A0F8-DE7F7B64E9E4}"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smtClean="0">
              <a:latin typeface="Open Sans" pitchFamily="34" charset="0"/>
              <a:ea typeface="Open Sans" pitchFamily="34" charset="0"/>
              <a:cs typeface="Open Sans" pitchFamily="34" charset="0"/>
            </a:rPr>
            <a:t>Lead Beneficiary Subsidy Contract     Art. 7 A.</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US" sz="1800" dirty="0" smtClean="0">
              <a:solidFill>
                <a:srgbClr val="0070C0"/>
              </a:solidFill>
            </a:rPr>
            <a:t>present and ensure that the beneficiaries present their expenditures to the controllers for verification via electronic system at least 75 calendar days before the deadline for submitting the reimbursement claim, so that the deadline for submitting the reimbursement claim to the JS will be met</a:t>
          </a:r>
          <a:endParaRPr lang="ro-RO" sz="1800" b="1" dirty="0">
            <a:solidFill>
              <a:srgbClr val="0070C0"/>
            </a:solidFill>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53895DD-B056-4125-AF38-9B288774758B}">
      <dgm:prSet phldrT="[Text]" custT="1"/>
      <dgm:spPr/>
      <dgm:t>
        <a:bodyPr/>
        <a:lstStyle/>
        <a:p>
          <a:pPr algn="just">
            <a:lnSpc>
              <a:spcPct val="100000"/>
            </a:lnSpc>
          </a:pPr>
          <a:r>
            <a:rPr lang="en-US" sz="1800" dirty="0" smtClean="0">
              <a:solidFill>
                <a:schemeClr val="accent6">
                  <a:lumMod val="50000"/>
                </a:schemeClr>
              </a:solidFill>
            </a:rPr>
            <a:t>ensure that all beneficiaries submit their contributions to the reimbursement claim at least  15 calendar days before the deadline for submitting the reimbursement claim to the JS</a:t>
          </a:r>
          <a:endParaRPr lang="ro-RO" sz="1800" dirty="0">
            <a:solidFill>
              <a:schemeClr val="accent6">
                <a:lumMod val="50000"/>
              </a:schemeClr>
            </a:solidFill>
            <a:latin typeface="Open Sans" pitchFamily="34" charset="0"/>
            <a:ea typeface="Open Sans" pitchFamily="34" charset="0"/>
            <a:cs typeface="Open Sans" pitchFamily="34" charset="0"/>
          </a:endParaRPr>
        </a:p>
      </dgm:t>
    </dgm:pt>
    <dgm:pt modelId="{90BEC763-9739-43F4-9F2B-684E2A0399C1}" type="parTrans" cxnId="{2C9D1DB3-9145-4D6E-AA7A-EEF651EA50F7}">
      <dgm:prSet/>
      <dgm:spPr/>
      <dgm:t>
        <a:bodyPr/>
        <a:lstStyle/>
        <a:p>
          <a:endParaRPr lang="en-US"/>
        </a:p>
      </dgm:t>
    </dgm:pt>
    <dgm:pt modelId="{D709E35D-2F86-408F-8798-E555E43FAF45}" type="sibTrans" cxnId="{2C9D1DB3-9145-4D6E-AA7A-EEF651EA50F7}">
      <dgm:prSet/>
      <dgm:spPr/>
      <dgm:t>
        <a:bodyPr/>
        <a:lstStyle/>
        <a:p>
          <a:endParaRPr lang="en-US"/>
        </a:p>
      </dgm:t>
    </dgm:pt>
    <dgm:pt modelId="{CF56ED42-A90D-478A-9520-1B53CF938BE3}">
      <dgm:prSet phldrT="[Text]" custT="1"/>
      <dgm:spPr/>
      <dgm:t>
        <a:bodyPr/>
        <a:lstStyle/>
        <a:p>
          <a:pPr algn="just">
            <a:lnSpc>
              <a:spcPct val="100000"/>
            </a:lnSpc>
          </a:pPr>
          <a:r>
            <a:rPr lang="en-US" sz="1800" dirty="0" smtClean="0">
              <a:solidFill>
                <a:srgbClr val="002060"/>
              </a:solidFill>
            </a:rPr>
            <a:t>ensure that all beneficiaries have a separate accounting system or an adequate accounting code for all transactions relating to the operation; the accounting system must be in line with the national legislation</a:t>
          </a:r>
          <a:endParaRPr lang="ro-RO" sz="1800" dirty="0">
            <a:solidFill>
              <a:srgbClr val="002060"/>
            </a:solidFill>
            <a:latin typeface="Open Sans" pitchFamily="34" charset="0"/>
            <a:ea typeface="Open Sans" pitchFamily="34" charset="0"/>
            <a:cs typeface="Open Sans" pitchFamily="34" charset="0"/>
          </a:endParaRPr>
        </a:p>
      </dgm:t>
    </dgm:pt>
    <dgm:pt modelId="{E55B073B-0C57-42FB-B6C6-A57923BC3ABB}" type="parTrans" cxnId="{CBE40849-FD3D-44FA-9B23-8DCE1809E1DD}">
      <dgm:prSet/>
      <dgm:spPr/>
      <dgm:t>
        <a:bodyPr/>
        <a:lstStyle/>
        <a:p>
          <a:endParaRPr lang="en-GB"/>
        </a:p>
      </dgm:t>
    </dgm:pt>
    <dgm:pt modelId="{DBCFBB85-FF2D-4E00-8FB9-D391871457B5}" type="sibTrans" cxnId="{CBE40849-FD3D-44FA-9B23-8DCE1809E1DD}">
      <dgm:prSet/>
      <dgm:spPr/>
      <dgm:t>
        <a:bodyPr/>
        <a:lstStyle/>
        <a:p>
          <a:endParaRPr lang="en-GB"/>
        </a:p>
      </dgm:t>
    </dgm:pt>
    <dgm:pt modelId="{26D5499F-CBC5-45CC-9EEC-B7516CC72EEF}" type="pres">
      <dgm:prSet presAssocID="{A5EC4AA8-AE62-4BCC-B41D-033FC29084AE}" presName="Name0" presStyleCnt="0">
        <dgm:presLayoutVars>
          <dgm:dir/>
          <dgm:animLvl val="lvl"/>
          <dgm:resizeHandles val="exact"/>
        </dgm:presLayoutVars>
      </dgm:prSet>
      <dgm:spPr/>
      <dgm:t>
        <a:bodyPr/>
        <a:lstStyle/>
        <a:p>
          <a:endParaRPr lang="ro-RO"/>
        </a:p>
      </dgm:t>
    </dgm:pt>
    <dgm:pt modelId="{110F2596-C958-40B6-B779-34F81DC122BC}" type="pres">
      <dgm:prSet presAssocID="{F5D58CD9-63F7-4CD5-93B4-0D3ABE0D645D}" presName="linNode" presStyleCnt="0"/>
      <dgm:spPr/>
      <dgm:t>
        <a:bodyPr/>
        <a:lstStyle/>
        <a:p>
          <a:endParaRPr lang="en-US"/>
        </a:p>
      </dgm:t>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t>
        <a:bodyPr/>
        <a:lstStyle/>
        <a:p>
          <a:endParaRPr lang="en-US"/>
        </a:p>
      </dgm:t>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t>
        <a:bodyPr/>
        <a:lstStyle/>
        <a:p>
          <a:endParaRPr lang="en-US"/>
        </a:p>
      </dgm:t>
    </dgm:pt>
  </dgm:ptLst>
  <dgm:cxnLst>
    <dgm:cxn modelId="{CEBA0462-E099-4D93-BA5F-5FC89FD16F3A}" type="presOf" srcId="{CF56ED42-A90D-478A-9520-1B53CF938BE3}" destId="{979DB7E3-9E83-444A-88F8-5A1A56232933}" srcOrd="0" destOrd="2" presId="urn:microsoft.com/office/officeart/2005/8/layout/vList5"/>
    <dgm:cxn modelId="{71D8F3CB-E147-45B4-9D88-EEBEB53923CA}" srcId="{F5D58CD9-63F7-4CD5-93B4-0D3ABE0D645D}" destId="{69575A74-4CAB-413C-B64D-4669FAAFC78F}" srcOrd="0" destOrd="0" parTransId="{6B5A40A2-D752-4292-8D11-A7869FEAA5C9}" sibTransId="{F0EBC853-DB32-4C17-AE96-676E5FA7263D}"/>
    <dgm:cxn modelId="{D970DB01-0181-4E6B-8DDF-8359B643E1DF}" srcId="{A5EC4AA8-AE62-4BCC-B41D-033FC29084AE}" destId="{F5D58CD9-63F7-4CD5-93B4-0D3ABE0D645D}" srcOrd="0" destOrd="0" parTransId="{2A4D31C0-7E90-416C-AF4E-CA53DADDBA57}" sibTransId="{E778C253-71C1-41C0-9BED-D4F9B5090010}"/>
    <dgm:cxn modelId="{B0EAE3F9-6FC3-4E33-87C6-F677DDF94321}" type="presOf" srcId="{F5D58CD9-63F7-4CD5-93B4-0D3ABE0D645D}" destId="{BAC4A7AD-B04D-4EAF-A39A-0E8A1698C71B}" srcOrd="0" destOrd="0" presId="urn:microsoft.com/office/officeart/2005/8/layout/vList5"/>
    <dgm:cxn modelId="{CBE40849-FD3D-44FA-9B23-8DCE1809E1DD}" srcId="{F5D58CD9-63F7-4CD5-93B4-0D3ABE0D645D}" destId="{CF56ED42-A90D-478A-9520-1B53CF938BE3}" srcOrd="2" destOrd="0" parTransId="{E55B073B-0C57-42FB-B6C6-A57923BC3ABB}" sibTransId="{DBCFBB85-FF2D-4E00-8FB9-D391871457B5}"/>
    <dgm:cxn modelId="{976EE5B7-F9AC-4B4B-A2D0-C33FB3B71582}" type="presOf" srcId="{253895DD-B056-4125-AF38-9B288774758B}" destId="{979DB7E3-9E83-444A-88F8-5A1A56232933}" srcOrd="0" destOrd="1" presId="urn:microsoft.com/office/officeart/2005/8/layout/vList5"/>
    <dgm:cxn modelId="{2C9D1DB3-9145-4D6E-AA7A-EEF651EA50F7}" srcId="{F5D58CD9-63F7-4CD5-93B4-0D3ABE0D645D}" destId="{253895DD-B056-4125-AF38-9B288774758B}" srcOrd="1" destOrd="0" parTransId="{90BEC763-9739-43F4-9F2B-684E2A0399C1}" sibTransId="{D709E35D-2F86-408F-8798-E555E43FAF45}"/>
    <dgm:cxn modelId="{A072B012-5291-4F57-9097-20FB60E7E82A}" type="presOf" srcId="{A5EC4AA8-AE62-4BCC-B41D-033FC29084AE}" destId="{26D5499F-CBC5-45CC-9EEC-B7516CC72EEF}" srcOrd="0" destOrd="0" presId="urn:microsoft.com/office/officeart/2005/8/layout/vList5"/>
    <dgm:cxn modelId="{C604A6DC-EAE5-456D-AEF7-2BFADD5E97F6}" type="presOf" srcId="{69575A74-4CAB-413C-B64D-4669FAAFC78F}" destId="{979DB7E3-9E83-444A-88F8-5A1A56232933}" srcOrd="0" destOrd="0" presId="urn:microsoft.com/office/officeart/2005/8/layout/vList5"/>
    <dgm:cxn modelId="{13B041F4-5335-4595-9CA8-57A04AB9101C}" type="presParOf" srcId="{26D5499F-CBC5-45CC-9EEC-B7516CC72EEF}" destId="{110F2596-C958-40B6-B779-34F81DC122BC}" srcOrd="0" destOrd="0" presId="urn:microsoft.com/office/officeart/2005/8/layout/vList5"/>
    <dgm:cxn modelId="{4D63C3F4-B35B-451E-B580-D93B1E5AC0B1}" type="presParOf" srcId="{110F2596-C958-40B6-B779-34F81DC122BC}" destId="{BAC4A7AD-B04D-4EAF-A39A-0E8A1698C71B}" srcOrd="0" destOrd="0" presId="urn:microsoft.com/office/officeart/2005/8/layout/vList5"/>
    <dgm:cxn modelId="{6DABFDF9-9F76-4B2C-ACD2-622F9D5A2EBA}"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smtClean="0">
              <a:latin typeface="Open Sans" pitchFamily="34" charset="0"/>
              <a:ea typeface="Open Sans" pitchFamily="34" charset="0"/>
              <a:cs typeface="Open Sans" pitchFamily="34" charset="0"/>
            </a:rPr>
            <a:t>Lead Beneficiary Subsidy Contract     Art. 7 A.</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US" sz="1800" dirty="0" smtClean="0">
              <a:solidFill>
                <a:srgbClr val="0070C0"/>
              </a:solidFill>
            </a:rPr>
            <a:t>The LB and its partners must ensure the sustainability of the project results and, after the project’s implementation period has ended, the following 5 years the LB has the obligation to submit annually a sustainability report </a:t>
          </a:r>
          <a:endParaRPr lang="ro-RO" sz="1800" b="1" dirty="0">
            <a:solidFill>
              <a:srgbClr val="0070C0"/>
            </a:solidFill>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53895DD-B056-4125-AF38-9B288774758B}">
      <dgm:prSet phldrT="[Text]" custT="1"/>
      <dgm:spPr/>
      <dgm:t>
        <a:bodyPr/>
        <a:lstStyle/>
        <a:p>
          <a:pPr algn="just">
            <a:lnSpc>
              <a:spcPct val="100000"/>
            </a:lnSpc>
          </a:pPr>
          <a:r>
            <a:rPr lang="en-US" sz="1800" dirty="0" smtClean="0">
              <a:solidFill>
                <a:schemeClr val="accent6">
                  <a:lumMod val="50000"/>
                </a:schemeClr>
              </a:solidFill>
            </a:rPr>
            <a:t>During the implementation period of the project as well as after the end of the implementation period of the project, for a 3 years period after the official closure of the </a:t>
          </a:r>
          <a:r>
            <a:rPr lang="en-US" sz="1800" dirty="0" err="1" smtClean="0">
              <a:solidFill>
                <a:schemeClr val="accent6">
                  <a:lumMod val="50000"/>
                </a:schemeClr>
              </a:solidFill>
            </a:rPr>
            <a:t>Interreg</a:t>
          </a:r>
          <a:r>
            <a:rPr lang="en-US" sz="1800" dirty="0" smtClean="0">
              <a:solidFill>
                <a:schemeClr val="accent6">
                  <a:lumMod val="50000"/>
                </a:schemeClr>
              </a:solidFill>
            </a:rPr>
            <a:t> IPA CBC Romania-Serbia, the LB has the obligation to preserve and to present all project documents, including the inventory for the actives gained as a result of using the funds</a:t>
          </a:r>
          <a:endParaRPr lang="ro-RO" sz="1800" dirty="0">
            <a:solidFill>
              <a:schemeClr val="accent6">
                <a:lumMod val="50000"/>
              </a:schemeClr>
            </a:solidFill>
            <a:latin typeface="Open Sans" pitchFamily="34" charset="0"/>
            <a:ea typeface="Open Sans" pitchFamily="34" charset="0"/>
            <a:cs typeface="Open Sans" pitchFamily="34" charset="0"/>
          </a:endParaRPr>
        </a:p>
      </dgm:t>
    </dgm:pt>
    <dgm:pt modelId="{90BEC763-9739-43F4-9F2B-684E2A0399C1}" type="parTrans" cxnId="{2C9D1DB3-9145-4D6E-AA7A-EEF651EA50F7}">
      <dgm:prSet/>
      <dgm:spPr/>
      <dgm:t>
        <a:bodyPr/>
        <a:lstStyle/>
        <a:p>
          <a:endParaRPr lang="en-US"/>
        </a:p>
      </dgm:t>
    </dgm:pt>
    <dgm:pt modelId="{D709E35D-2F86-408F-8798-E555E43FAF45}" type="sibTrans" cxnId="{2C9D1DB3-9145-4D6E-AA7A-EEF651EA50F7}">
      <dgm:prSet/>
      <dgm:spPr/>
      <dgm:t>
        <a:bodyPr/>
        <a:lstStyle/>
        <a:p>
          <a:endParaRPr lang="en-US"/>
        </a:p>
      </dgm:t>
    </dgm:pt>
    <dgm:pt modelId="{26D5499F-CBC5-45CC-9EEC-B7516CC72EEF}" type="pres">
      <dgm:prSet presAssocID="{A5EC4AA8-AE62-4BCC-B41D-033FC29084AE}" presName="Name0" presStyleCnt="0">
        <dgm:presLayoutVars>
          <dgm:dir/>
          <dgm:animLvl val="lvl"/>
          <dgm:resizeHandles val="exact"/>
        </dgm:presLayoutVars>
      </dgm:prSet>
      <dgm:spPr/>
      <dgm:t>
        <a:bodyPr/>
        <a:lstStyle/>
        <a:p>
          <a:endParaRPr lang="ro-RO"/>
        </a:p>
      </dgm:t>
    </dgm:pt>
    <dgm:pt modelId="{110F2596-C958-40B6-B779-34F81DC122BC}" type="pres">
      <dgm:prSet presAssocID="{F5D58CD9-63F7-4CD5-93B4-0D3ABE0D645D}" presName="linNode" presStyleCnt="0"/>
      <dgm:spPr/>
      <dgm:t>
        <a:bodyPr/>
        <a:lstStyle/>
        <a:p>
          <a:endParaRPr lang="en-US"/>
        </a:p>
      </dgm:t>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t>
        <a:bodyPr/>
        <a:lstStyle/>
        <a:p>
          <a:endParaRPr lang="en-US"/>
        </a:p>
      </dgm:t>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t>
        <a:bodyPr/>
        <a:lstStyle/>
        <a:p>
          <a:endParaRPr lang="en-US"/>
        </a:p>
      </dgm:t>
    </dgm:pt>
  </dgm:ptLst>
  <dgm:cxnLst>
    <dgm:cxn modelId="{D970DB01-0181-4E6B-8DDF-8359B643E1DF}" srcId="{A5EC4AA8-AE62-4BCC-B41D-033FC29084AE}" destId="{F5D58CD9-63F7-4CD5-93B4-0D3ABE0D645D}" srcOrd="0" destOrd="0" parTransId="{2A4D31C0-7E90-416C-AF4E-CA53DADDBA57}" sibTransId="{E778C253-71C1-41C0-9BED-D4F9B5090010}"/>
    <dgm:cxn modelId="{2C9D1DB3-9145-4D6E-AA7A-EEF651EA50F7}" srcId="{F5D58CD9-63F7-4CD5-93B4-0D3ABE0D645D}" destId="{253895DD-B056-4125-AF38-9B288774758B}" srcOrd="1" destOrd="0" parTransId="{90BEC763-9739-43F4-9F2B-684E2A0399C1}" sibTransId="{D709E35D-2F86-408F-8798-E555E43FAF45}"/>
    <dgm:cxn modelId="{F8A25068-110C-48D0-8186-7D219A05CE49}" type="presOf" srcId="{F5D58CD9-63F7-4CD5-93B4-0D3ABE0D645D}" destId="{BAC4A7AD-B04D-4EAF-A39A-0E8A1698C71B}" srcOrd="0" destOrd="0" presId="urn:microsoft.com/office/officeart/2005/8/layout/vList5"/>
    <dgm:cxn modelId="{120342EF-5104-4F18-B928-BBEE7BD9E87D}" type="presOf" srcId="{A5EC4AA8-AE62-4BCC-B41D-033FC29084AE}" destId="{26D5499F-CBC5-45CC-9EEC-B7516CC72EEF}" srcOrd="0" destOrd="0" presId="urn:microsoft.com/office/officeart/2005/8/layout/vList5"/>
    <dgm:cxn modelId="{9D0EF77D-9FC1-4942-8B17-599E9A1B4494}" type="presOf" srcId="{253895DD-B056-4125-AF38-9B288774758B}" destId="{979DB7E3-9E83-444A-88F8-5A1A56232933}" srcOrd="0" destOrd="1" presId="urn:microsoft.com/office/officeart/2005/8/layout/vList5"/>
    <dgm:cxn modelId="{6753CE2D-B0EC-4361-8AB8-942F7D6A9CE6}" type="presOf" srcId="{69575A74-4CAB-413C-B64D-4669FAAFC78F}" destId="{979DB7E3-9E83-444A-88F8-5A1A56232933}" srcOrd="0" destOrd="0" presId="urn:microsoft.com/office/officeart/2005/8/layout/vList5"/>
    <dgm:cxn modelId="{71D8F3CB-E147-45B4-9D88-EEBEB53923CA}" srcId="{F5D58CD9-63F7-4CD5-93B4-0D3ABE0D645D}" destId="{69575A74-4CAB-413C-B64D-4669FAAFC78F}" srcOrd="0" destOrd="0" parTransId="{6B5A40A2-D752-4292-8D11-A7869FEAA5C9}" sibTransId="{F0EBC853-DB32-4C17-AE96-676E5FA7263D}"/>
    <dgm:cxn modelId="{D6FCA1BF-C92D-41DE-ADFF-647D82693801}" type="presParOf" srcId="{26D5499F-CBC5-45CC-9EEC-B7516CC72EEF}" destId="{110F2596-C958-40B6-B779-34F81DC122BC}" srcOrd="0" destOrd="0" presId="urn:microsoft.com/office/officeart/2005/8/layout/vList5"/>
    <dgm:cxn modelId="{E309A6FD-6A73-49EB-8864-ADB400CACCB2}" type="presParOf" srcId="{110F2596-C958-40B6-B779-34F81DC122BC}" destId="{BAC4A7AD-B04D-4EAF-A39A-0E8A1698C71B}" srcOrd="0" destOrd="0" presId="urn:microsoft.com/office/officeart/2005/8/layout/vList5"/>
    <dgm:cxn modelId="{A36D6103-A72E-4352-894E-FA0A1C50B614}"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DB7E3-9E83-444A-88F8-5A1A56232933}">
      <dsp:nvSpPr>
        <dsp:cNvPr id="0" name=""/>
        <dsp:cNvSpPr/>
      </dsp:nvSpPr>
      <dsp:spPr>
        <a:xfrm rot="5400000">
          <a:off x="3609301" y="-730579"/>
          <a:ext cx="4192554" cy="565372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00000"/>
            </a:lnSpc>
            <a:spcBef>
              <a:spcPct val="0"/>
            </a:spcBef>
            <a:spcAft>
              <a:spcPct val="15000"/>
            </a:spcAft>
            <a:buChar char="••"/>
          </a:pPr>
          <a:r>
            <a:rPr lang="en-GB" sz="1800" kern="1200" dirty="0" smtClean="0">
              <a:solidFill>
                <a:srgbClr val="0070C0"/>
              </a:solidFill>
            </a:rPr>
            <a:t>guarantees that it is entitled to represent all beneficiaries participating in the project and that it will strive towards establishing with the beneficiaries the division of the responsibilities regarding the project</a:t>
          </a:r>
          <a:r>
            <a:rPr lang="en-US" sz="1800" b="1" kern="1200" dirty="0" smtClean="0">
              <a:latin typeface="Open Sans" pitchFamily="34" charset="0"/>
              <a:ea typeface="Open Sans" pitchFamily="34" charset="0"/>
              <a:cs typeface="Open Sans" pitchFamily="34" charset="0"/>
            </a:rPr>
            <a:t> </a:t>
          </a:r>
          <a:endParaRPr lang="ro-RO" sz="1800" b="1" kern="1200" dirty="0">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GB" sz="1800" kern="1200" dirty="0" smtClean="0">
              <a:solidFill>
                <a:schemeClr val="accent6">
                  <a:lumMod val="50000"/>
                </a:schemeClr>
              </a:solidFill>
            </a:rPr>
            <a:t>responsible in front of the MA for the implementation of the obligations assumed in the Contract and in the Partnership Agreement</a:t>
          </a:r>
          <a:endParaRPr lang="ro-RO" sz="1800" kern="1200" dirty="0">
            <a:solidFill>
              <a:schemeClr val="accent6">
                <a:lumMod val="50000"/>
              </a:schemeClr>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GB" sz="1800" kern="1200" dirty="0" smtClean="0">
              <a:solidFill>
                <a:srgbClr val="002060"/>
              </a:solidFill>
            </a:rPr>
            <a:t>guarantees furthermore that itself and all beneficiaries have complied with all legal requirements and that all necessary approvals for the proper implementation of the project have been obtained</a:t>
          </a:r>
          <a:endParaRPr lang="ro-RO" sz="1800" kern="1200" dirty="0">
            <a:solidFill>
              <a:srgbClr val="002060"/>
            </a:solidFill>
            <a:latin typeface="Open Sans" pitchFamily="34" charset="0"/>
            <a:ea typeface="Open Sans" pitchFamily="34" charset="0"/>
            <a:cs typeface="Open Sans" pitchFamily="34" charset="0"/>
          </a:endParaRPr>
        </a:p>
      </dsp:txBody>
      <dsp:txXfrm rot="-5400000">
        <a:off x="2878717" y="204669"/>
        <a:ext cx="5449059" cy="3783226"/>
      </dsp:txXfrm>
    </dsp:sp>
    <dsp:sp modelId="{BAC4A7AD-B04D-4EAF-A39A-0E8A1698C71B}">
      <dsp:nvSpPr>
        <dsp:cNvPr id="0" name=""/>
        <dsp:cNvSpPr/>
      </dsp:nvSpPr>
      <dsp:spPr>
        <a:xfrm>
          <a:off x="71985" y="0"/>
          <a:ext cx="2873263" cy="418845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b="1" kern="1200" dirty="0" smtClean="0">
              <a:latin typeface="Open Sans" pitchFamily="34" charset="0"/>
              <a:ea typeface="Open Sans" pitchFamily="34" charset="0"/>
              <a:cs typeface="Open Sans" pitchFamily="34" charset="0"/>
            </a:rPr>
            <a:t>Lead Beneficiary Partnership Agreement     Art. 7 A.</a:t>
          </a:r>
          <a:endParaRPr lang="ro-RO" sz="2400" b="1" kern="1200" dirty="0">
            <a:latin typeface="Open Sans" pitchFamily="34" charset="0"/>
            <a:ea typeface="Open Sans" pitchFamily="34" charset="0"/>
            <a:cs typeface="Open Sans" pitchFamily="34" charset="0"/>
          </a:endParaRPr>
        </a:p>
      </dsp:txBody>
      <dsp:txXfrm>
        <a:off x="212246" y="140261"/>
        <a:ext cx="2592741" cy="39079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DB7E3-9E83-444A-88F8-5A1A56232933}">
      <dsp:nvSpPr>
        <dsp:cNvPr id="0" name=""/>
        <dsp:cNvSpPr/>
      </dsp:nvSpPr>
      <dsp:spPr>
        <a:xfrm rot="5400000">
          <a:off x="3609301" y="-730579"/>
          <a:ext cx="4192554" cy="565372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00000"/>
            </a:lnSpc>
            <a:spcBef>
              <a:spcPct val="0"/>
            </a:spcBef>
            <a:spcAft>
              <a:spcPct val="15000"/>
            </a:spcAft>
            <a:buChar char="••"/>
          </a:pPr>
          <a:r>
            <a:rPr lang="en-GB" sz="1800" kern="1200" dirty="0" smtClean="0">
              <a:solidFill>
                <a:srgbClr val="002060"/>
              </a:solidFill>
            </a:rPr>
            <a:t>is liable towards the MA for the implementation of the entire project</a:t>
          </a:r>
          <a:r>
            <a:rPr lang="en-US" sz="1800" kern="1200" dirty="0" smtClean="0">
              <a:solidFill>
                <a:srgbClr val="002060"/>
              </a:solidFill>
            </a:rPr>
            <a:t> in a proper and timely manner</a:t>
          </a:r>
          <a:endParaRPr lang="ro-RO" sz="1800" kern="1200" dirty="0">
            <a:solidFill>
              <a:srgbClr val="002060"/>
            </a:solidFill>
          </a:endParaRPr>
        </a:p>
        <a:p>
          <a:pPr marL="171450" lvl="1" indent="-171450" algn="just" defTabSz="800100">
            <a:lnSpc>
              <a:spcPct val="100000"/>
            </a:lnSpc>
            <a:spcBef>
              <a:spcPct val="0"/>
            </a:spcBef>
            <a:spcAft>
              <a:spcPct val="15000"/>
            </a:spcAft>
            <a:buChar char="••"/>
          </a:pPr>
          <a:r>
            <a:rPr lang="en-GB" sz="1800" kern="1200" dirty="0" smtClean="0">
              <a:solidFill>
                <a:srgbClr val="002060"/>
              </a:solidFill>
            </a:rPr>
            <a:t>is liable towards the MA for achieving the results and indicators stipulated in the contract</a:t>
          </a:r>
          <a:endParaRPr lang="ro-RO" sz="1800" kern="1200" dirty="0">
            <a:solidFill>
              <a:srgbClr val="002060"/>
            </a:solidFill>
          </a:endParaRPr>
        </a:p>
        <a:p>
          <a:pPr marL="171450" lvl="1" indent="-171450" algn="just" defTabSz="800100">
            <a:lnSpc>
              <a:spcPct val="100000"/>
            </a:lnSpc>
            <a:spcBef>
              <a:spcPct val="0"/>
            </a:spcBef>
            <a:spcAft>
              <a:spcPct val="15000"/>
            </a:spcAft>
            <a:buChar char="••"/>
          </a:pPr>
          <a:r>
            <a:rPr lang="en-GB" sz="1800" kern="1200" dirty="0" smtClean="0">
              <a:solidFill>
                <a:schemeClr val="accent6">
                  <a:lumMod val="50000"/>
                </a:schemeClr>
              </a:solidFill>
            </a:rPr>
            <a:t>is liable towards the MA for consolidating the information from all beneficiaries requesting reimbursement of the expenditure, being responsible for collecting documents and information from every beneficiary</a:t>
          </a:r>
          <a:endParaRPr lang="ro-RO" sz="1800" kern="1200" dirty="0">
            <a:solidFill>
              <a:schemeClr val="accent6">
                <a:lumMod val="50000"/>
              </a:schemeClr>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GB" sz="1800" kern="1200" dirty="0" smtClean="0">
              <a:solidFill>
                <a:srgbClr val="002060"/>
              </a:solidFill>
            </a:rPr>
            <a:t>submits every three months consolidated progress reports, except for the last reporting period, being responsible for collecting documents and information from every beneficiary regarding progress of activities/project</a:t>
          </a:r>
          <a:endParaRPr lang="ro-RO" sz="1800" kern="1200" dirty="0">
            <a:solidFill>
              <a:srgbClr val="002060"/>
            </a:solidFill>
            <a:latin typeface="Open Sans" pitchFamily="34" charset="0"/>
            <a:ea typeface="Open Sans" pitchFamily="34" charset="0"/>
            <a:cs typeface="Open Sans" pitchFamily="34" charset="0"/>
          </a:endParaRPr>
        </a:p>
      </dsp:txBody>
      <dsp:txXfrm rot="-5400000">
        <a:off x="2878717" y="204669"/>
        <a:ext cx="5449059" cy="3783226"/>
      </dsp:txXfrm>
    </dsp:sp>
    <dsp:sp modelId="{BAC4A7AD-B04D-4EAF-A39A-0E8A1698C71B}">
      <dsp:nvSpPr>
        <dsp:cNvPr id="0" name=""/>
        <dsp:cNvSpPr/>
      </dsp:nvSpPr>
      <dsp:spPr>
        <a:xfrm>
          <a:off x="71985" y="0"/>
          <a:ext cx="2873263" cy="418845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b="1" kern="1200" dirty="0" smtClean="0">
              <a:latin typeface="Open Sans" pitchFamily="34" charset="0"/>
              <a:ea typeface="Open Sans" pitchFamily="34" charset="0"/>
              <a:cs typeface="Open Sans" pitchFamily="34" charset="0"/>
            </a:rPr>
            <a:t>Lead Beneficiary Partnership Agreement     Art. 7 A.</a:t>
          </a:r>
          <a:endParaRPr lang="ro-RO" sz="2400" b="1" kern="1200" dirty="0">
            <a:latin typeface="Open Sans" pitchFamily="34" charset="0"/>
            <a:ea typeface="Open Sans" pitchFamily="34" charset="0"/>
            <a:cs typeface="Open Sans" pitchFamily="34" charset="0"/>
          </a:endParaRPr>
        </a:p>
      </dsp:txBody>
      <dsp:txXfrm>
        <a:off x="212246" y="140261"/>
        <a:ext cx="2592741" cy="39079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DB7E3-9E83-444A-88F8-5A1A56232933}">
      <dsp:nvSpPr>
        <dsp:cNvPr id="0" name=""/>
        <dsp:cNvSpPr/>
      </dsp:nvSpPr>
      <dsp:spPr>
        <a:xfrm rot="5400000">
          <a:off x="3609301" y="-730579"/>
          <a:ext cx="4192554" cy="565372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00000"/>
            </a:lnSpc>
            <a:spcBef>
              <a:spcPct val="0"/>
            </a:spcBef>
            <a:spcAft>
              <a:spcPct val="15000"/>
            </a:spcAft>
            <a:buChar char="••"/>
          </a:pPr>
          <a:r>
            <a:rPr lang="en-GB" sz="1800" kern="1200" dirty="0" smtClean="0">
              <a:solidFill>
                <a:srgbClr val="0070C0"/>
              </a:solidFill>
            </a:rPr>
            <a:t>must answer all written requests from the MA, JS or other bodies involved in the implementation of the Programme within the deadline </a:t>
          </a:r>
          <a:endParaRPr lang="ro-RO" sz="1800" b="1" kern="1200" dirty="0">
            <a:solidFill>
              <a:srgbClr val="0070C0"/>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GB" sz="1800" kern="1200" dirty="0" smtClean="0">
              <a:solidFill>
                <a:schemeClr val="accent6">
                  <a:lumMod val="50000"/>
                </a:schemeClr>
              </a:solidFill>
            </a:rPr>
            <a:t>is responsible for gathering the information from all beneficiaries in due time</a:t>
          </a:r>
          <a:endParaRPr lang="ro-RO" sz="1800" kern="1200" dirty="0">
            <a:solidFill>
              <a:schemeClr val="accent6">
                <a:lumMod val="50000"/>
              </a:schemeClr>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GB" sz="1800" kern="1200" dirty="0" smtClean="0">
              <a:solidFill>
                <a:srgbClr val="002060"/>
              </a:solidFill>
            </a:rPr>
            <a:t>must implement the recommendations received after an audit or control, otherwise the MA has the right to terminate the contract. The LB ensures that the beneficiaries fulfil this obligation</a:t>
          </a:r>
          <a:endParaRPr lang="ro-RO" sz="1800" kern="1200" dirty="0">
            <a:solidFill>
              <a:srgbClr val="002060"/>
            </a:solidFill>
            <a:latin typeface="Open Sans" pitchFamily="34" charset="0"/>
            <a:ea typeface="Open Sans" pitchFamily="34" charset="0"/>
            <a:cs typeface="Open Sans" pitchFamily="34" charset="0"/>
          </a:endParaRPr>
        </a:p>
      </dsp:txBody>
      <dsp:txXfrm rot="-5400000">
        <a:off x="2878717" y="204669"/>
        <a:ext cx="5449059" cy="3783226"/>
      </dsp:txXfrm>
    </dsp:sp>
    <dsp:sp modelId="{BAC4A7AD-B04D-4EAF-A39A-0E8A1698C71B}">
      <dsp:nvSpPr>
        <dsp:cNvPr id="0" name=""/>
        <dsp:cNvSpPr/>
      </dsp:nvSpPr>
      <dsp:spPr>
        <a:xfrm>
          <a:off x="71985" y="0"/>
          <a:ext cx="2873263" cy="418845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b="1" kern="1200" dirty="0" smtClean="0">
              <a:latin typeface="Open Sans" pitchFamily="34" charset="0"/>
              <a:ea typeface="Open Sans" pitchFamily="34" charset="0"/>
              <a:cs typeface="Open Sans" pitchFamily="34" charset="0"/>
            </a:rPr>
            <a:t>Lead Beneficiary Partnership Agreement     Art. 7 A.</a:t>
          </a:r>
          <a:endParaRPr lang="ro-RO" sz="2400" b="1" kern="1200" dirty="0">
            <a:latin typeface="Open Sans" pitchFamily="34" charset="0"/>
            <a:ea typeface="Open Sans" pitchFamily="34" charset="0"/>
            <a:cs typeface="Open Sans" pitchFamily="34" charset="0"/>
          </a:endParaRPr>
        </a:p>
      </dsp:txBody>
      <dsp:txXfrm>
        <a:off x="212246" y="140261"/>
        <a:ext cx="2592741" cy="39079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DB7E3-9E83-444A-88F8-5A1A56232933}">
      <dsp:nvSpPr>
        <dsp:cNvPr id="0" name=""/>
        <dsp:cNvSpPr/>
      </dsp:nvSpPr>
      <dsp:spPr>
        <a:xfrm rot="5400000">
          <a:off x="3377173" y="-498451"/>
          <a:ext cx="4656809" cy="565372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00000"/>
            </a:lnSpc>
            <a:spcBef>
              <a:spcPct val="0"/>
            </a:spcBef>
            <a:spcAft>
              <a:spcPct val="15000"/>
            </a:spcAft>
            <a:buChar char="••"/>
          </a:pPr>
          <a:r>
            <a:rPr lang="en-US" sz="1800" kern="1200" dirty="0" smtClean="0">
              <a:solidFill>
                <a:srgbClr val="0070C0"/>
              </a:solidFill>
            </a:rPr>
            <a:t>In case the total amounts requested for first level control verification are lower compared to the total amounts forecasted for the half of </a:t>
          </a:r>
          <a:r>
            <a:rPr lang="en-US" sz="1800" kern="1200" smtClean="0">
              <a:solidFill>
                <a:srgbClr val="0070C0"/>
              </a:solidFill>
            </a:rPr>
            <a:t>the </a:t>
          </a:r>
          <a:r>
            <a:rPr lang="en-US" sz="1800" kern="1200" smtClean="0">
              <a:solidFill>
                <a:srgbClr val="0070C0"/>
              </a:solidFill>
            </a:rPr>
            <a:t>implementation, </a:t>
          </a:r>
          <a:r>
            <a:rPr lang="en-US" sz="1800" kern="1200" dirty="0" smtClean="0">
              <a:solidFill>
                <a:srgbClr val="0070C0"/>
              </a:solidFill>
            </a:rPr>
            <a:t>the MA may decide, after an analysis performed together with the NA, to reduce project funds by reducing the original project budget and the corresponding IPA contribution, as follows:</a:t>
          </a:r>
          <a:endParaRPr lang="ro-RO" sz="1800" b="1" kern="1200" dirty="0">
            <a:solidFill>
              <a:srgbClr val="0070C0"/>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US" sz="1800" kern="1200" dirty="0" smtClean="0">
              <a:solidFill>
                <a:schemeClr val="accent6">
                  <a:lumMod val="50000"/>
                </a:schemeClr>
              </a:solidFill>
            </a:rPr>
            <a:t>5% reduction of the budget for the beneficiaries who have requested amounts for first level control lower than 75% of the initial amounts included in the schedule for first level control requests.</a:t>
          </a:r>
          <a:endParaRPr lang="ro-RO" sz="1800" b="1" kern="1200" dirty="0">
            <a:solidFill>
              <a:schemeClr val="accent6">
                <a:lumMod val="50000"/>
              </a:schemeClr>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US" sz="1800" kern="1200" dirty="0" smtClean="0">
              <a:solidFill>
                <a:srgbClr val="002060"/>
              </a:solidFill>
            </a:rPr>
            <a:t>10% reduction of the budget for the beneficiaries who have requested amounts for first level control less than 50% of the initial amounts included in the schedule for first level control requests.</a:t>
          </a:r>
          <a:endParaRPr lang="ro-RO" sz="1800" b="1" kern="1200" dirty="0">
            <a:solidFill>
              <a:srgbClr val="002060"/>
            </a:solidFill>
            <a:latin typeface="Open Sans" pitchFamily="34" charset="0"/>
            <a:ea typeface="Open Sans" pitchFamily="34" charset="0"/>
            <a:cs typeface="Open Sans" pitchFamily="34" charset="0"/>
          </a:endParaRPr>
        </a:p>
      </dsp:txBody>
      <dsp:txXfrm rot="-5400000">
        <a:off x="2878717" y="227332"/>
        <a:ext cx="5426396" cy="4202155"/>
      </dsp:txXfrm>
    </dsp:sp>
    <dsp:sp modelId="{BAC4A7AD-B04D-4EAF-A39A-0E8A1698C71B}">
      <dsp:nvSpPr>
        <dsp:cNvPr id="0" name=""/>
        <dsp:cNvSpPr/>
      </dsp:nvSpPr>
      <dsp:spPr>
        <a:xfrm>
          <a:off x="71985" y="0"/>
          <a:ext cx="2873263" cy="4652254"/>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b="1" kern="1200" dirty="0" smtClean="0">
              <a:latin typeface="Open Sans" pitchFamily="34" charset="0"/>
              <a:ea typeface="Open Sans" pitchFamily="34" charset="0"/>
              <a:cs typeface="Open Sans" pitchFamily="34" charset="0"/>
            </a:rPr>
            <a:t>Lead Beneficiary Subsidy Contract     Art. 6 – </a:t>
          </a:r>
          <a:r>
            <a:rPr lang="en-US" sz="2400" b="1" kern="1200" dirty="0" smtClean="0">
              <a:latin typeface="Open Sans" pitchFamily="34" charset="0"/>
              <a:ea typeface="Open Sans" pitchFamily="34" charset="0"/>
              <a:cs typeface="Open Sans" pitchFamily="34" charset="0"/>
            </a:rPr>
            <a:t>10) and 11</a:t>
          </a:r>
          <a:r>
            <a:rPr lang="en-US" sz="2400" b="1" kern="1200" dirty="0" smtClean="0">
              <a:latin typeface="Open Sans" pitchFamily="34" charset="0"/>
              <a:ea typeface="Open Sans" pitchFamily="34" charset="0"/>
              <a:cs typeface="Open Sans" pitchFamily="34" charset="0"/>
            </a:rPr>
            <a:t>)</a:t>
          </a:r>
          <a:endParaRPr lang="ro-RO" sz="2400" b="1" kern="1200" dirty="0">
            <a:latin typeface="Open Sans" pitchFamily="34" charset="0"/>
            <a:ea typeface="Open Sans" pitchFamily="34" charset="0"/>
            <a:cs typeface="Open Sans" pitchFamily="34" charset="0"/>
          </a:endParaRPr>
        </a:p>
      </dsp:txBody>
      <dsp:txXfrm>
        <a:off x="212246" y="140261"/>
        <a:ext cx="2592741" cy="43717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C156B04F-FBEB-491F-AC2F-D288D0AB496B}" type="datetime1">
              <a:rPr lang="ro-RO" smtClean="0"/>
              <a:t>25.06.2019</a:t>
            </a:fld>
            <a:endParaRPr lang="en-GB"/>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BAE9CF8E-B6FD-4E7E-B005-17AE2D79B924}" type="slidenum">
              <a:rPr lang="en-GB" smtClean="0"/>
              <a:t>‹#›</a:t>
            </a:fld>
            <a:endParaRPr lang="en-GB"/>
          </a:p>
        </p:txBody>
      </p:sp>
    </p:spTree>
    <p:extLst>
      <p:ext uri="{BB962C8B-B14F-4D97-AF65-F5344CB8AC3E}">
        <p14:creationId xmlns:p14="http://schemas.microsoft.com/office/powerpoint/2010/main" val="3636262625"/>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D8A654FF-43F7-4C5B-A1C9-41C425C6967F}" type="datetime1">
              <a:rPr lang="ro-RO" smtClean="0"/>
              <a:t>25.06.2019</a:t>
            </a:fld>
            <a:endParaRPr lang="en-GB"/>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AADB6302-ED48-4C53-A492-7C0FE8F888F0}" type="slidenum">
              <a:rPr lang="en-GB" smtClean="0"/>
              <a:t>‹#›</a:t>
            </a:fld>
            <a:endParaRPr lang="en-GB"/>
          </a:p>
        </p:txBody>
      </p:sp>
    </p:spTree>
    <p:extLst>
      <p:ext uri="{BB962C8B-B14F-4D97-AF65-F5344CB8AC3E}">
        <p14:creationId xmlns:p14="http://schemas.microsoft.com/office/powerpoint/2010/main" val="1939932129"/>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6" name="Date Placeholder 5"/>
          <p:cNvSpPr>
            <a:spLocks noGrp="1"/>
          </p:cNvSpPr>
          <p:nvPr>
            <p:ph type="dt" idx="10"/>
          </p:nvPr>
        </p:nvSpPr>
        <p:spPr/>
        <p:txBody>
          <a:bodyPr/>
          <a:lstStyle/>
          <a:p>
            <a:fld id="{C465BBE0-2C28-4708-80BC-2BEA4D38BB8D}" type="datetime1">
              <a:rPr lang="ro-RO" smtClean="0"/>
              <a:t>25.06.2019</a:t>
            </a:fld>
            <a:endParaRPr lang="en-GB"/>
          </a:p>
        </p:txBody>
      </p:sp>
    </p:spTree>
    <p:extLst>
      <p:ext uri="{BB962C8B-B14F-4D97-AF65-F5344CB8AC3E}">
        <p14:creationId xmlns:p14="http://schemas.microsoft.com/office/powerpoint/2010/main" val="2452438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6" name="Date Placeholder 5"/>
          <p:cNvSpPr>
            <a:spLocks noGrp="1"/>
          </p:cNvSpPr>
          <p:nvPr>
            <p:ph type="dt" idx="10"/>
          </p:nvPr>
        </p:nvSpPr>
        <p:spPr/>
        <p:txBody>
          <a:bodyPr/>
          <a:lstStyle/>
          <a:p>
            <a:fld id="{D0A31E24-D0C4-4330-A141-F14F633F2F96}" type="datetime1">
              <a:rPr lang="ro-RO" smtClean="0"/>
              <a:t>25.06.2019</a:t>
            </a:fld>
            <a:endParaRPr lang="en-GB"/>
          </a:p>
        </p:txBody>
      </p:sp>
    </p:spTree>
    <p:extLst>
      <p:ext uri="{BB962C8B-B14F-4D97-AF65-F5344CB8AC3E}">
        <p14:creationId xmlns:p14="http://schemas.microsoft.com/office/powerpoint/2010/main" val="558507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6" name="Date Placeholder 5"/>
          <p:cNvSpPr>
            <a:spLocks noGrp="1"/>
          </p:cNvSpPr>
          <p:nvPr>
            <p:ph type="dt" idx="10"/>
          </p:nvPr>
        </p:nvSpPr>
        <p:spPr/>
        <p:txBody>
          <a:bodyPr/>
          <a:lstStyle/>
          <a:p>
            <a:fld id="{9112E088-0246-4483-8CC8-5405C54CBE06}" type="datetime1">
              <a:rPr lang="ro-RO" smtClean="0"/>
              <a:t>25.06.2019</a:t>
            </a:fld>
            <a:endParaRPr lang="en-GB"/>
          </a:p>
        </p:txBody>
      </p:sp>
    </p:spTree>
    <p:extLst>
      <p:ext uri="{BB962C8B-B14F-4D97-AF65-F5344CB8AC3E}">
        <p14:creationId xmlns:p14="http://schemas.microsoft.com/office/powerpoint/2010/main" val="13827820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atin typeface="Open Sans" panose="020B0606030504020204" pitchFamily="34" charset="0"/>
                <a:ea typeface="Open Sans" panose="020B0606030504020204" pitchFamily="34" charset="0"/>
                <a:cs typeface="Open Sans" panose="020B0606030504020204"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fld id="{83789142-8B8B-4E27-AE4F-149CD4737BA6}" type="datetime1">
              <a:rPr lang="ro-RO" smtClean="0"/>
              <a:t>25.06.2019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7" y="44624"/>
            <a:ext cx="3528392" cy="756647"/>
          </a:xfrm>
          <a:prstGeom prst="rect">
            <a:avLst/>
          </a:prstGeom>
        </p:spPr>
      </p:pic>
    </p:spTree>
    <p:extLst>
      <p:ext uri="{BB962C8B-B14F-4D97-AF65-F5344CB8AC3E}">
        <p14:creationId xmlns:p14="http://schemas.microsoft.com/office/powerpoint/2010/main" val="19024119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0AC7F1-A0B4-440E-9261-02F8B49C4CCF}" type="datetime1">
              <a:rPr lang="ro-RO" smtClean="0"/>
              <a:t>25.06.2019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805424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E76A88-0D4B-415B-B198-794AFD9E5F55}" type="datetime1">
              <a:rPr lang="ro-RO" smtClean="0"/>
              <a:t>25.06.2019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3405755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5FF7FC-E70A-4EAA-9CBC-8D94A191195C}" type="datetime1">
              <a:rPr lang="ro-RO" smtClean="0"/>
              <a:t>25.06.2019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156449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16016" y="496857"/>
            <a:ext cx="4176464" cy="699896"/>
          </a:xfrm>
        </p:spPr>
        <p:txBody>
          <a:bodyPr>
            <a:noAutofit/>
          </a:bodyPr>
          <a:lstStyle>
            <a:lvl1pPr>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38B8EC7C-CA6F-4A13-942B-0B162A9CA1F6}" type="datetime1">
              <a:rPr lang="ro-RO" smtClean="0"/>
              <a:t>25.06.2019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
        <p:nvSpPr>
          <p:cNvPr id="9" name="Rectangle 8"/>
          <p:cNvSpPr/>
          <p:nvPr userDrawn="1"/>
        </p:nvSpPr>
        <p:spPr>
          <a:xfrm>
            <a:off x="0" y="6453336"/>
            <a:ext cx="9144000" cy="4046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noProof="0" dirty="0" smtClean="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Training </a:t>
            </a:r>
            <a:r>
              <a:rPr lang="en-US" baseline="0" noProof="0" dirty="0" smtClean="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for Lead Beneficiaries</a:t>
            </a:r>
            <a:r>
              <a:rPr lang="en-US" baseline="0" noProof="0" smtClean="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June 2019</a:t>
            </a:r>
            <a:endParaRPr lang="ro-RO" noProof="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7" y="44624"/>
            <a:ext cx="3528392" cy="756647"/>
          </a:xfrm>
          <a:prstGeom prst="rect">
            <a:avLst/>
          </a:prstGeom>
        </p:spPr>
      </p:pic>
    </p:spTree>
    <p:extLst>
      <p:ext uri="{BB962C8B-B14F-4D97-AF65-F5344CB8AC3E}">
        <p14:creationId xmlns:p14="http://schemas.microsoft.com/office/powerpoint/2010/main" val="29069002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210" y="1268760"/>
            <a:ext cx="8444270" cy="699896"/>
          </a:xfrm>
        </p:spPr>
        <p:txBody>
          <a:bodyPr>
            <a:noAutofit/>
          </a:bodyPr>
          <a:lstStyle>
            <a:lvl1pPr algn="l">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988840"/>
            <a:ext cx="8435280" cy="37052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D0FD2396-4307-4031-BC71-28DFB04B7535}" type="datetime1">
              <a:rPr lang="ro-RO" smtClean="0"/>
              <a:t>25.06.2019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497" y="44624"/>
            <a:ext cx="3528392" cy="756647"/>
          </a:xfrm>
          <a:prstGeom prst="rect">
            <a:avLst/>
          </a:prstGeom>
        </p:spPr>
      </p:pic>
    </p:spTree>
    <p:extLst>
      <p:ext uri="{BB962C8B-B14F-4D97-AF65-F5344CB8AC3E}">
        <p14:creationId xmlns:p14="http://schemas.microsoft.com/office/powerpoint/2010/main" val="25717431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668795-C665-4BF5-A6AC-17212D40499D}" type="datetime1">
              <a:rPr lang="ro-RO" smtClean="0"/>
              <a:t>25.06.2019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39664811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A897A9F-170F-47C7-BC31-DA2FE7247498}" type="datetime1">
              <a:rPr lang="ro-RO" smtClean="0"/>
              <a:t>25.06.2019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13931304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705E9AE-0001-41E4-9CDF-70909EAF4819}" type="datetime1">
              <a:rPr lang="ro-RO" smtClean="0"/>
              <a:t>25.06.2019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93165698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D2F2215-3981-4A34-94E7-B2FF01DE846E}" type="datetime1">
              <a:rPr lang="ro-RO" smtClean="0"/>
              <a:t>25.06.2019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17366124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6C763-C719-44FF-8C16-55C3FA530F65}" type="datetime1">
              <a:rPr lang="ro-RO" smtClean="0"/>
              <a:t>25.06.2019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336644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839D9E-54A3-4799-A27A-4DF38C65BE78}" type="datetime1">
              <a:rPr lang="ro-RO" smtClean="0"/>
              <a:t>25.06.2019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21506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D7BCB-38ED-4892-9136-D6AB23676009}" type="datetime1">
              <a:rPr lang="ro-RO" smtClean="0"/>
              <a:t>25.06.2019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CABC3-9D28-444B-BE45-45801AB4A9D9}" type="slidenum">
              <a:rPr lang="en-GB" smtClean="0"/>
              <a:t>‹#›</a:t>
            </a:fld>
            <a:endParaRPr lang="en-GB"/>
          </a:p>
        </p:txBody>
      </p:sp>
    </p:spTree>
    <p:extLst>
      <p:ext uri="{BB962C8B-B14F-4D97-AF65-F5344CB8AC3E}">
        <p14:creationId xmlns:p14="http://schemas.microsoft.com/office/powerpoint/2010/main" val="409018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ipacbc@brct-timisoara.r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romania-serbia.net/"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10903"/>
            <a:ext cx="9144000" cy="1470025"/>
          </a:xfrm>
        </p:spPr>
        <p:txBody>
          <a:bodyPr>
            <a:noAutofit/>
          </a:bodyPr>
          <a:lstStyle/>
          <a:p>
            <a:r>
              <a:rPr lang="en-US" sz="2600" dirty="0" smtClean="0">
                <a:solidFill>
                  <a:srgbClr val="0070C0"/>
                </a:solidFill>
              </a:rPr>
              <a:t>Interreg-IPA </a:t>
            </a:r>
            <a:r>
              <a:rPr lang="en-US" sz="2600" dirty="0">
                <a:solidFill>
                  <a:srgbClr val="0070C0"/>
                </a:solidFill>
              </a:rPr>
              <a:t>Cross-border Cooperation </a:t>
            </a:r>
            <a:r>
              <a:rPr lang="en-US" sz="2600" dirty="0" smtClean="0">
                <a:solidFill>
                  <a:srgbClr val="0070C0"/>
                </a:solidFill>
              </a:rPr>
              <a:t/>
            </a:r>
            <a:br>
              <a:rPr lang="en-US" sz="2600" dirty="0" smtClean="0">
                <a:solidFill>
                  <a:srgbClr val="0070C0"/>
                </a:solidFill>
              </a:rPr>
            </a:br>
            <a:r>
              <a:rPr lang="en-US" sz="2600" dirty="0" smtClean="0">
                <a:solidFill>
                  <a:srgbClr val="0070C0"/>
                </a:solidFill>
              </a:rPr>
              <a:t>Romania </a:t>
            </a:r>
            <a:r>
              <a:rPr lang="en-US" sz="2600" dirty="0">
                <a:solidFill>
                  <a:srgbClr val="0070C0"/>
                </a:solidFill>
              </a:rPr>
              <a:t>– Serbia Programme</a:t>
            </a:r>
            <a:r>
              <a:rPr lang="ro-RO" sz="2600" dirty="0" smtClean="0">
                <a:solidFill>
                  <a:srgbClr val="0070C0"/>
                </a:solidFill>
              </a:rPr>
              <a:t> </a:t>
            </a:r>
            <a:endParaRPr lang="ro-RO" sz="2600" dirty="0">
              <a:solidFill>
                <a:srgbClr val="0070C0"/>
              </a:solidFill>
            </a:endParaRPr>
          </a:p>
        </p:txBody>
      </p:sp>
      <p:sp>
        <p:nvSpPr>
          <p:cNvPr id="4" name="Subtitle 17"/>
          <p:cNvSpPr txBox="1">
            <a:spLocks/>
          </p:cNvSpPr>
          <p:nvPr/>
        </p:nvSpPr>
        <p:spPr>
          <a:xfrm>
            <a:off x="0" y="2852936"/>
            <a:ext cx="9144000" cy="1656184"/>
          </a:xfrm>
          <a:prstGeom prst="rect">
            <a:avLst/>
          </a:prstGeom>
          <a:solidFill>
            <a:srgbClr val="0070C0"/>
          </a:solidFill>
          <a:ln>
            <a:noFill/>
          </a:ln>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b="1" dirty="0" smtClean="0">
                <a:solidFill>
                  <a:schemeClr val="accent6">
                    <a:lumMod val="20000"/>
                    <a:lumOff val="80000"/>
                  </a:schemeClr>
                </a:solidFill>
                <a:effectLst>
                  <a:outerShdw blurRad="38100" dist="38100" dir="2700000" algn="tl">
                    <a:srgbClr val="000000">
                      <a:alpha val="43137"/>
                    </a:srgbClr>
                  </a:outerShdw>
                </a:effectLst>
              </a:rPr>
              <a:t>Lead Beneficiary main responsibilities</a:t>
            </a:r>
            <a:endParaRPr lang="en-GB" sz="3600" b="1" dirty="0" smtClean="0">
              <a:solidFill>
                <a:schemeClr val="accent6">
                  <a:lumMod val="20000"/>
                  <a:lumOff val="80000"/>
                </a:schemeClr>
              </a:solidFill>
              <a:effectLst>
                <a:outerShdw blurRad="38100" dist="38100" dir="2700000" algn="tl">
                  <a:srgbClr val="000000">
                    <a:alpha val="43137"/>
                  </a:srgbClr>
                </a:outerShdw>
              </a:effectLst>
            </a:endParaRPr>
          </a:p>
        </p:txBody>
      </p:sp>
      <p:sp>
        <p:nvSpPr>
          <p:cNvPr id="5" name="Subtitle 17"/>
          <p:cNvSpPr txBox="1">
            <a:spLocks/>
          </p:cNvSpPr>
          <p:nvPr/>
        </p:nvSpPr>
        <p:spPr>
          <a:xfrm>
            <a:off x="0" y="5517232"/>
            <a:ext cx="9144000" cy="79503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smtClean="0">
                <a:solidFill>
                  <a:schemeClr val="bg1">
                    <a:lumMod val="50000"/>
                  </a:schemeClr>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June </a:t>
            </a:r>
            <a:r>
              <a:rPr lang="ro-RO" dirty="0" smtClean="0">
                <a:solidFill>
                  <a:schemeClr val="bg1">
                    <a:lumMod val="50000"/>
                  </a:schemeClr>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201</a:t>
            </a:r>
            <a:r>
              <a:rPr lang="en-US" dirty="0">
                <a:solidFill>
                  <a:schemeClr val="bg1">
                    <a:lumMod val="50000"/>
                  </a:schemeClr>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9</a:t>
            </a:r>
            <a:endParaRPr lang="ro-RO" dirty="0" smtClean="0">
              <a:solidFill>
                <a:schemeClr val="bg1">
                  <a:lumMod val="50000"/>
                </a:schemeClr>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cxnSp>
        <p:nvCxnSpPr>
          <p:cNvPr id="7" name="Straight Connector 6"/>
          <p:cNvCxnSpPr/>
          <p:nvPr/>
        </p:nvCxnSpPr>
        <p:spPr>
          <a:xfrm>
            <a:off x="0" y="6381328"/>
            <a:ext cx="9144000" cy="0"/>
          </a:xfrm>
          <a:prstGeom prst="line">
            <a:avLst/>
          </a:prstGeom>
          <a:ln w="12700">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813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67544" y="1399951"/>
            <a:ext cx="3569204" cy="2519164"/>
          </a:xfrm>
          <a:solidFill>
            <a:srgbClr val="00B0F0"/>
          </a:solidFill>
        </p:spPr>
        <p:txBody>
          <a:bodyPr anchor="ctr">
            <a:normAutofit/>
          </a:bodyPr>
          <a:lstStyle/>
          <a:p>
            <a:pPr marL="0" indent="0">
              <a:buNone/>
            </a:pPr>
            <a:r>
              <a:rPr lang="en-US" sz="3600" b="1" dirty="0" smtClean="0">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Thank you!</a:t>
            </a:r>
            <a:endParaRPr lang="en-US" sz="1800" dirty="0">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573729795"/>
              </p:ext>
            </p:extLst>
          </p:nvPr>
        </p:nvGraphicFramePr>
        <p:xfrm>
          <a:off x="4067944" y="1416690"/>
          <a:ext cx="4536504" cy="4388574"/>
        </p:xfrm>
        <a:graphic>
          <a:graphicData uri="http://schemas.openxmlformats.org/drawingml/2006/table">
            <a:tbl>
              <a:tblPr firstRow="1" bandRow="1">
                <a:tableStyleId>{5C22544A-7EE6-4342-B048-85BDC9FD1C3A}</a:tableStyleId>
              </a:tblPr>
              <a:tblGrid>
                <a:gridCol w="4536504"/>
              </a:tblGrid>
              <a:tr h="768000">
                <a:tc>
                  <a:txBody>
                    <a:bodyPr/>
                    <a:lstStyle/>
                    <a:p>
                      <a:pPr algn="ctr"/>
                      <a:r>
                        <a:rPr lang="en-US" sz="2400" dirty="0" smtClean="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Contact</a:t>
                      </a:r>
                      <a:endParaRPr lang="en-US" sz="2400" dirty="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anchor="ctr"/>
                </a:tc>
              </a:tr>
              <a:tr h="548572">
                <a:tc>
                  <a:txBody>
                    <a:bodyPr/>
                    <a:lstStyle/>
                    <a:p>
                      <a:pPr algn="just"/>
                      <a:r>
                        <a:rPr lang="en-US" sz="1800" b="1" dirty="0" smtClean="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Te</a:t>
                      </a:r>
                      <a:r>
                        <a:rPr lang="ro-RO" sz="1800" b="1" dirty="0" smtClean="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l</a:t>
                      </a:r>
                      <a:r>
                        <a:rPr lang="en-US" sz="1800" b="1" dirty="0" smtClean="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t>
                      </a:r>
                      <a:r>
                        <a:rPr lang="en-US" sz="1800" b="1" baseline="0" dirty="0" smtClean="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n-US" sz="1800" baseline="0" dirty="0" smtClean="0">
                          <a:latin typeface="Open Sans" panose="020B0606030504020204" pitchFamily="34" charset="0"/>
                          <a:ea typeface="Open Sans" panose="020B0606030504020204" pitchFamily="34" charset="0"/>
                          <a:cs typeface="Open Sans" panose="020B0606030504020204" pitchFamily="34" charset="0"/>
                        </a:rPr>
                        <a:t>+40356.426.360</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80" marR="68580" anchor="ctr"/>
                </a:tc>
              </a:tr>
              <a:tr h="54857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Fax: </a:t>
                      </a:r>
                      <a:r>
                        <a:rPr lang="en-US" sz="1800" baseline="0" dirty="0" smtClean="0">
                          <a:latin typeface="Open Sans" panose="020B0606030504020204" pitchFamily="34" charset="0"/>
                          <a:ea typeface="Open Sans" panose="020B0606030504020204" pitchFamily="34" charset="0"/>
                          <a:cs typeface="Open Sans" panose="020B0606030504020204" pitchFamily="34" charset="0"/>
                        </a:rPr>
                        <a:t>+40356.426.361</a:t>
                      </a:r>
                      <a:endParaRPr lang="en-US" sz="1800" dirty="0" smtClean="0">
                        <a:latin typeface="Open Sans" panose="020B0606030504020204" pitchFamily="34" charset="0"/>
                        <a:ea typeface="Open Sans" panose="020B0606030504020204" pitchFamily="34" charset="0"/>
                        <a:cs typeface="Open Sans" panose="020B0606030504020204" pitchFamily="34" charset="0"/>
                      </a:endParaRPr>
                    </a:p>
                  </a:txBody>
                  <a:tcPr marL="68580" marR="68580" anchor="ctr"/>
                </a:tc>
              </a:tr>
              <a:tr h="548572">
                <a:tc>
                  <a:txBody>
                    <a:bodyPr/>
                    <a:lstStyle/>
                    <a:p>
                      <a:pPr algn="just"/>
                      <a:r>
                        <a:rPr lang="en-US" sz="1800" b="1" dirty="0" smtClean="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E-mail: </a:t>
                      </a:r>
                      <a:r>
                        <a:rPr lang="ro-RO" sz="1800" b="0" dirty="0" err="1" smtClean="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hlinkClick r:id="rId3"/>
                        </a:rPr>
                        <a:t>ipacbc</a:t>
                      </a:r>
                      <a:r>
                        <a:rPr lang="en-US" sz="1800" b="0" baseline="0" dirty="0" smtClean="0">
                          <a:latin typeface="Open Sans" panose="020B0606030504020204" pitchFamily="34" charset="0"/>
                          <a:ea typeface="Open Sans" panose="020B0606030504020204" pitchFamily="34" charset="0"/>
                          <a:cs typeface="Open Sans" panose="020B0606030504020204" pitchFamily="34" charset="0"/>
                          <a:hlinkClick r:id="rId3"/>
                        </a:rPr>
                        <a:t>@brct-timisoara.ro</a:t>
                      </a:r>
                      <a:r>
                        <a:rPr lang="ro-RO" sz="1800" b="0" baseline="0" dirty="0" smtClean="0">
                          <a:latin typeface="Open Sans" panose="020B0606030504020204" pitchFamily="34" charset="0"/>
                          <a:ea typeface="Open Sans" panose="020B0606030504020204" pitchFamily="34" charset="0"/>
                          <a:cs typeface="Open Sans" panose="020B0606030504020204" pitchFamily="34" charset="0"/>
                        </a:rPr>
                        <a:t> </a:t>
                      </a:r>
                      <a:endParaRPr lang="en-US" sz="1800" b="0" dirty="0">
                        <a:latin typeface="Open Sans" panose="020B0606030504020204" pitchFamily="34" charset="0"/>
                        <a:ea typeface="Open Sans" panose="020B0606030504020204" pitchFamily="34" charset="0"/>
                        <a:cs typeface="Open Sans" panose="020B0606030504020204" pitchFamily="34" charset="0"/>
                      </a:endParaRPr>
                    </a:p>
                  </a:txBody>
                  <a:tcPr marL="68580" marR="68580" anchor="ctr"/>
                </a:tc>
              </a:tr>
              <a:tr h="548572">
                <a:tc>
                  <a:txBody>
                    <a:bodyPr/>
                    <a:lstStyle/>
                    <a:p>
                      <a:pPr algn="just"/>
                      <a:r>
                        <a:rPr lang="en-US" sz="1800" b="1" dirty="0" smtClean="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Website: </a:t>
                      </a:r>
                      <a:r>
                        <a:rPr lang="en-US" sz="1800" dirty="0" smtClean="0">
                          <a:latin typeface="Open Sans" panose="020B0606030504020204" pitchFamily="34" charset="0"/>
                          <a:ea typeface="Open Sans" panose="020B0606030504020204" pitchFamily="34" charset="0"/>
                          <a:cs typeface="Open Sans" panose="020B0606030504020204" pitchFamily="34" charset="0"/>
                          <a:hlinkClick r:id="rId4"/>
                        </a:rPr>
                        <a:t>www.romania-serbia.net</a:t>
                      </a:r>
                      <a:r>
                        <a:rPr lang="en-US" sz="1800" dirty="0" smtClean="0">
                          <a:latin typeface="Open Sans" panose="020B0606030504020204" pitchFamily="34" charset="0"/>
                          <a:ea typeface="Open Sans" panose="020B0606030504020204" pitchFamily="34" charset="0"/>
                          <a:cs typeface="Open Sans" panose="020B0606030504020204" pitchFamily="34" charset="0"/>
                        </a:rPr>
                        <a:t> </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80" marR="68580" anchor="ctr"/>
                </a:tc>
              </a:tr>
              <a:tr h="1426286">
                <a:tc>
                  <a:txBody>
                    <a:bodyPr/>
                    <a:lstStyle/>
                    <a:p>
                      <a:pPr algn="just"/>
                      <a:r>
                        <a:rPr lang="en-US" sz="1800" b="1" baseline="0" dirty="0" smtClean="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Joint Secretariat: </a:t>
                      </a:r>
                    </a:p>
                    <a:p>
                      <a:pPr algn="just"/>
                      <a:r>
                        <a:rPr lang="ro-RO" sz="1800" i="0" baseline="0" dirty="0" smtClean="0">
                          <a:latin typeface="Open Sans" panose="020B0606030504020204" pitchFamily="34" charset="0"/>
                          <a:ea typeface="Open Sans" panose="020B0606030504020204" pitchFamily="34" charset="0"/>
                          <a:cs typeface="Open Sans" panose="020B0606030504020204" pitchFamily="34" charset="0"/>
                        </a:rPr>
                        <a:t>BRCT Timişoara</a:t>
                      </a:r>
                      <a:endParaRPr lang="en-US" sz="1800" i="0" baseline="0" dirty="0" smtClean="0">
                        <a:latin typeface="Open Sans" panose="020B0606030504020204" pitchFamily="34" charset="0"/>
                        <a:ea typeface="Open Sans" panose="020B0606030504020204" pitchFamily="34" charset="0"/>
                        <a:cs typeface="Open Sans" panose="020B0606030504020204" pitchFamily="34" charset="0"/>
                      </a:endParaRPr>
                    </a:p>
                    <a:p>
                      <a:pPr algn="just"/>
                      <a:r>
                        <a:rPr lang="en-US" sz="1800" i="0" baseline="0" dirty="0" smtClean="0">
                          <a:latin typeface="Open Sans" panose="020B0606030504020204" pitchFamily="34" charset="0"/>
                          <a:ea typeface="Open Sans" panose="020B0606030504020204" pitchFamily="34" charset="0"/>
                          <a:cs typeface="Open Sans" panose="020B0606030504020204" pitchFamily="34" charset="0"/>
                        </a:rPr>
                        <a:t>Str. Proclamaţia de la Timisoara n</a:t>
                      </a:r>
                      <a:r>
                        <a:rPr lang="ro-RO" sz="1800" i="0" baseline="0" dirty="0" smtClean="0">
                          <a:latin typeface="Open Sans" panose="020B0606030504020204" pitchFamily="34" charset="0"/>
                          <a:ea typeface="Open Sans" panose="020B0606030504020204" pitchFamily="34" charset="0"/>
                          <a:cs typeface="Open Sans" panose="020B0606030504020204" pitchFamily="34" charset="0"/>
                        </a:rPr>
                        <a:t>r.</a:t>
                      </a:r>
                      <a:r>
                        <a:rPr lang="en-US" sz="1800" i="0" baseline="0" dirty="0" smtClean="0">
                          <a:latin typeface="Open Sans" panose="020B0606030504020204" pitchFamily="34" charset="0"/>
                          <a:ea typeface="Open Sans" panose="020B0606030504020204" pitchFamily="34" charset="0"/>
                          <a:cs typeface="Open Sans" panose="020B0606030504020204" pitchFamily="34" charset="0"/>
                        </a:rPr>
                        <a:t> 5, </a:t>
                      </a:r>
                    </a:p>
                    <a:p>
                      <a:pPr algn="just"/>
                      <a:r>
                        <a:rPr lang="en-US" sz="1800" i="0" baseline="0" dirty="0" smtClean="0">
                          <a:latin typeface="Open Sans" panose="020B0606030504020204" pitchFamily="34" charset="0"/>
                          <a:ea typeface="Open Sans" panose="020B0606030504020204" pitchFamily="34" charset="0"/>
                          <a:cs typeface="Open Sans" panose="020B0606030504020204" pitchFamily="34" charset="0"/>
                        </a:rPr>
                        <a:t>300054, </a:t>
                      </a:r>
                      <a:r>
                        <a:rPr lang="en-US" sz="1800" i="0" baseline="0" dirty="0" err="1" smtClean="0">
                          <a:latin typeface="Open Sans" panose="020B0606030504020204" pitchFamily="34" charset="0"/>
                          <a:ea typeface="Open Sans" panose="020B0606030504020204" pitchFamily="34" charset="0"/>
                          <a:cs typeface="Open Sans" panose="020B0606030504020204" pitchFamily="34" charset="0"/>
                        </a:rPr>
                        <a:t>Timi</a:t>
                      </a:r>
                      <a:r>
                        <a:rPr lang="ro-RO" sz="1800" i="0" baseline="0" dirty="0" smtClean="0">
                          <a:latin typeface="Open Sans" panose="020B0606030504020204" pitchFamily="34" charset="0"/>
                          <a:ea typeface="Open Sans" panose="020B0606030504020204" pitchFamily="34" charset="0"/>
                          <a:cs typeface="Open Sans" panose="020B0606030504020204" pitchFamily="34" charset="0"/>
                        </a:rPr>
                        <a:t>ș</a:t>
                      </a:r>
                      <a:r>
                        <a:rPr lang="en-US" sz="1800" i="0" baseline="0" dirty="0" err="1" smtClean="0">
                          <a:latin typeface="Open Sans" panose="020B0606030504020204" pitchFamily="34" charset="0"/>
                          <a:ea typeface="Open Sans" panose="020B0606030504020204" pitchFamily="34" charset="0"/>
                          <a:cs typeface="Open Sans" panose="020B0606030504020204" pitchFamily="34" charset="0"/>
                        </a:rPr>
                        <a:t>oara</a:t>
                      </a:r>
                      <a:r>
                        <a:rPr lang="en-US" sz="1800" i="0" baseline="0" dirty="0" smtClean="0">
                          <a:latin typeface="Open Sans" panose="020B0606030504020204" pitchFamily="34" charset="0"/>
                          <a:ea typeface="Open Sans" panose="020B0606030504020204" pitchFamily="34" charset="0"/>
                          <a:cs typeface="Open Sans" panose="020B0606030504020204" pitchFamily="34" charset="0"/>
                        </a:rPr>
                        <a:t>, Romania</a:t>
                      </a:r>
                      <a:endParaRPr lang="en-US" sz="1800" i="0" dirty="0">
                        <a:latin typeface="Open Sans" panose="020B0606030504020204" pitchFamily="34" charset="0"/>
                        <a:ea typeface="Open Sans" panose="020B0606030504020204" pitchFamily="34" charset="0"/>
                        <a:cs typeface="Open Sans" panose="020B0606030504020204" pitchFamily="34" charset="0"/>
                      </a:endParaRPr>
                    </a:p>
                  </a:txBody>
                  <a:tcPr marL="68580" marR="68580" anchor="ctr"/>
                </a:tc>
              </a:tr>
            </a:tbl>
          </a:graphicData>
        </a:graphic>
      </p:graphicFrame>
      <p:pic>
        <p:nvPicPr>
          <p:cNvPr id="2" name="Picture 1"/>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403648" y="4279154"/>
            <a:ext cx="1306938" cy="1152353"/>
          </a:xfrm>
          <a:prstGeom prst="rect">
            <a:avLst/>
          </a:prstGeom>
        </p:spPr>
      </p:pic>
      <p:sp>
        <p:nvSpPr>
          <p:cNvPr id="3" name="Rectangle 2"/>
          <p:cNvSpPr/>
          <p:nvPr/>
        </p:nvSpPr>
        <p:spPr>
          <a:xfrm>
            <a:off x="467544" y="1399950"/>
            <a:ext cx="8136904" cy="4405312"/>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Date Placeholder 3"/>
          <p:cNvSpPr>
            <a:spLocks noGrp="1"/>
          </p:cNvSpPr>
          <p:nvPr>
            <p:ph type="dt" sz="half" idx="10"/>
          </p:nvPr>
        </p:nvSpPr>
        <p:spPr/>
        <p:txBody>
          <a:bodyPr/>
          <a:lstStyle/>
          <a:p>
            <a:fld id="{7B95274E-1A9A-4C0F-808D-80AB611F432A}" type="datetime1">
              <a:rPr lang="ro-RO" smtClean="0"/>
              <a:t>25.06.2019</a:t>
            </a:fld>
            <a:endParaRPr lang="en-GB"/>
          </a:p>
        </p:txBody>
      </p:sp>
    </p:spTree>
    <p:extLst>
      <p:ext uri="{BB962C8B-B14F-4D97-AF65-F5344CB8AC3E}">
        <p14:creationId xmlns:p14="http://schemas.microsoft.com/office/powerpoint/2010/main" val="25244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 Beneficiary:</a:t>
            </a:r>
            <a:endParaRPr lang="en-US" dirty="0"/>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smtClean="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4108043381"/>
              </p:ext>
            </p:extLst>
          </p:nvPr>
        </p:nvGraphicFramePr>
        <p:xfrm>
          <a:off x="251520" y="1752632"/>
          <a:ext cx="8532440" cy="4196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0666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 Beneficiary:</a:t>
            </a:r>
            <a:endParaRPr lang="en-US" dirty="0"/>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smtClean="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3997488834"/>
              </p:ext>
            </p:extLst>
          </p:nvPr>
        </p:nvGraphicFramePr>
        <p:xfrm>
          <a:off x="251520" y="1752632"/>
          <a:ext cx="8532440" cy="4196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01A8AF47-8ED3-4344-BF04-F095C9BB27C6}" type="datetime1">
              <a:rPr lang="ro-RO" smtClean="0"/>
              <a:t>25.06.2019</a:t>
            </a:fld>
            <a:endParaRPr lang="en-GB"/>
          </a:p>
        </p:txBody>
      </p:sp>
    </p:spTree>
    <p:extLst>
      <p:ext uri="{BB962C8B-B14F-4D97-AF65-F5344CB8AC3E}">
        <p14:creationId xmlns:p14="http://schemas.microsoft.com/office/powerpoint/2010/main" val="37372986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 Beneficiary:</a:t>
            </a:r>
            <a:endParaRPr lang="en-US" dirty="0"/>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smtClean="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141781768"/>
              </p:ext>
            </p:extLst>
          </p:nvPr>
        </p:nvGraphicFramePr>
        <p:xfrm>
          <a:off x="251520" y="1752632"/>
          <a:ext cx="8532440" cy="4196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4198D238-E5BA-42C8-A209-7619AFF6912A}" type="datetime1">
              <a:rPr lang="ro-RO" smtClean="0"/>
              <a:t>25.06.2019</a:t>
            </a:fld>
            <a:endParaRPr lang="en-GB"/>
          </a:p>
        </p:txBody>
      </p:sp>
    </p:spTree>
    <p:extLst>
      <p:ext uri="{BB962C8B-B14F-4D97-AF65-F5344CB8AC3E}">
        <p14:creationId xmlns:p14="http://schemas.microsoft.com/office/powerpoint/2010/main" val="2944289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 Beneficiary:</a:t>
            </a:r>
            <a:endParaRPr lang="en-US" dirty="0"/>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smtClean="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1797851960"/>
              </p:ext>
            </p:extLst>
          </p:nvPr>
        </p:nvGraphicFramePr>
        <p:xfrm>
          <a:off x="251520" y="1752632"/>
          <a:ext cx="8532440" cy="4196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5E475A35-AF6F-436C-91D2-C80CBC169836}" type="datetime1">
              <a:rPr lang="ro-RO" smtClean="0"/>
              <a:t>25.06.2019</a:t>
            </a:fld>
            <a:endParaRPr lang="en-GB"/>
          </a:p>
        </p:txBody>
      </p:sp>
    </p:spTree>
    <p:extLst>
      <p:ext uri="{BB962C8B-B14F-4D97-AF65-F5344CB8AC3E}">
        <p14:creationId xmlns:p14="http://schemas.microsoft.com/office/powerpoint/2010/main" val="3171402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 Beneficiary:</a:t>
            </a:r>
            <a:endParaRPr lang="en-US" dirty="0"/>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smtClean="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4217582344"/>
              </p:ext>
            </p:extLst>
          </p:nvPr>
        </p:nvGraphicFramePr>
        <p:xfrm>
          <a:off x="251520" y="1752632"/>
          <a:ext cx="8532440" cy="4196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B1FB9418-4303-421B-BCB0-9A189B991D76}" type="datetime1">
              <a:rPr lang="ro-RO" smtClean="0"/>
              <a:t>25.06.2019</a:t>
            </a:fld>
            <a:endParaRPr lang="en-GB"/>
          </a:p>
        </p:txBody>
      </p:sp>
    </p:spTree>
    <p:extLst>
      <p:ext uri="{BB962C8B-B14F-4D97-AF65-F5344CB8AC3E}">
        <p14:creationId xmlns:p14="http://schemas.microsoft.com/office/powerpoint/2010/main" val="1077093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 Beneficiary:</a:t>
            </a:r>
            <a:endParaRPr lang="en-US" dirty="0"/>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smtClean="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166483342"/>
              </p:ext>
            </p:extLst>
          </p:nvPr>
        </p:nvGraphicFramePr>
        <p:xfrm>
          <a:off x="251520" y="1575956"/>
          <a:ext cx="8532440" cy="46613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F07F3D42-FAC5-4A9F-BBD9-0AF2FA9758AC}" type="datetime1">
              <a:rPr lang="ro-RO" smtClean="0"/>
              <a:t>25.06.2019</a:t>
            </a:fld>
            <a:endParaRPr lang="en-GB"/>
          </a:p>
        </p:txBody>
      </p:sp>
    </p:spTree>
    <p:extLst>
      <p:ext uri="{BB962C8B-B14F-4D97-AF65-F5344CB8AC3E}">
        <p14:creationId xmlns:p14="http://schemas.microsoft.com/office/powerpoint/2010/main" val="2424381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 Beneficiary:</a:t>
            </a:r>
            <a:endParaRPr lang="en-US" dirty="0"/>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smtClean="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4011233332"/>
              </p:ext>
            </p:extLst>
          </p:nvPr>
        </p:nvGraphicFramePr>
        <p:xfrm>
          <a:off x="251520" y="1628800"/>
          <a:ext cx="8532440"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C143B7F6-ABD9-4EA9-BC1A-A88A68F023D1}" type="datetime1">
              <a:rPr lang="ro-RO" smtClean="0"/>
              <a:t>25.06.2019</a:t>
            </a:fld>
            <a:endParaRPr lang="en-GB"/>
          </a:p>
        </p:txBody>
      </p:sp>
    </p:spTree>
    <p:extLst>
      <p:ext uri="{BB962C8B-B14F-4D97-AF65-F5344CB8AC3E}">
        <p14:creationId xmlns:p14="http://schemas.microsoft.com/office/powerpoint/2010/main" val="735484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 Beneficiary:</a:t>
            </a:r>
            <a:endParaRPr lang="en-US" dirty="0"/>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smtClean="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2895718289"/>
              </p:ext>
            </p:extLst>
          </p:nvPr>
        </p:nvGraphicFramePr>
        <p:xfrm>
          <a:off x="251520" y="1916832"/>
          <a:ext cx="8532440"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2E736457-DE72-439B-861B-80ABE0F88FF1}" type="datetime1">
              <a:rPr lang="ro-RO" smtClean="0"/>
              <a:t>25.06.2019</a:t>
            </a:fld>
            <a:endParaRPr lang="en-GB"/>
          </a:p>
        </p:txBody>
      </p:sp>
    </p:spTree>
    <p:extLst>
      <p:ext uri="{BB962C8B-B14F-4D97-AF65-F5344CB8AC3E}">
        <p14:creationId xmlns:p14="http://schemas.microsoft.com/office/powerpoint/2010/main" val="3867579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1058</TotalTime>
  <Words>857</Words>
  <Application>Microsoft Office PowerPoint</Application>
  <PresentationFormat>On-screen Show (4:3)</PresentationFormat>
  <Paragraphs>70</Paragraphs>
  <Slides>10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Open Sans</vt:lpstr>
      <vt:lpstr>Trebuchet MS</vt:lpstr>
      <vt:lpstr>Office Theme</vt:lpstr>
      <vt:lpstr>Interreg-IPA Cross-border Cooperation  Romania – Serbia Programme </vt:lpstr>
      <vt:lpstr>Lead Beneficiary:</vt:lpstr>
      <vt:lpstr>Lead Beneficiary:</vt:lpstr>
      <vt:lpstr>Lead Beneficiary:</vt:lpstr>
      <vt:lpstr>Lead Beneficiary:</vt:lpstr>
      <vt:lpstr>Lead Beneficiary:</vt:lpstr>
      <vt:lpstr>Lead Beneficiary:</vt:lpstr>
      <vt:lpstr>Lead Beneficiary:</vt:lpstr>
      <vt:lpstr>Lead Beneficiary: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 Bardos</dc:creator>
  <cp:lastModifiedBy>Mihai-Catalin, Radu</cp:lastModifiedBy>
  <cp:revision>151</cp:revision>
  <cp:lastPrinted>2017-05-16T13:09:47Z</cp:lastPrinted>
  <dcterms:created xsi:type="dcterms:W3CDTF">2015-10-27T11:54:26Z</dcterms:created>
  <dcterms:modified xsi:type="dcterms:W3CDTF">2019-06-25T06:07:18Z</dcterms:modified>
</cp:coreProperties>
</file>